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133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431324-EAA5-402A-864B-069465C99E83}" type="datetimeFigureOut">
              <a:rPr lang="en-AU" smtClean="0"/>
              <a:t>11/01/2016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483414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431324-EAA5-402A-864B-069465C99E83}" type="datetimeFigureOut">
              <a:rPr lang="en-AU" smtClean="0"/>
              <a:t>11/01/2016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3720127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431324-EAA5-402A-864B-069465C99E83}" type="datetimeFigureOut">
              <a:rPr lang="en-AU" smtClean="0"/>
              <a:t>11/01/2016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03005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431324-EAA5-402A-864B-069465C99E83}" type="datetimeFigureOut">
              <a:rPr lang="en-AU" smtClean="0"/>
              <a:t>11/01/2016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254500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A431324-EAA5-402A-864B-069465C99E83}" type="datetimeFigureOut">
              <a:rPr lang="en-AU" smtClean="0"/>
              <a:t>11/01/2016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876479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A431324-EAA5-402A-864B-069465C99E83}" type="datetimeFigureOut">
              <a:rPr lang="en-AU" smtClean="0"/>
              <a:t>11/01/2016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094927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A431324-EAA5-402A-864B-069465C99E83}" type="datetimeFigureOut">
              <a:rPr lang="en-AU" smtClean="0"/>
              <a:t>11/01/2016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62274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431324-EAA5-402A-864B-069465C99E83}" type="datetimeFigureOut">
              <a:rPr lang="en-AU" smtClean="0"/>
              <a:t>11/01/2016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1807522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31324-EAA5-402A-864B-069465C99E83}" type="datetimeFigureOut">
              <a:rPr lang="en-AU" smtClean="0"/>
              <a:t>11/01/2016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2279440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A431324-EAA5-402A-864B-069465C99E83}" type="datetimeFigureOut">
              <a:rPr lang="en-AU" smtClean="0"/>
              <a:t>11/01/2016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4217070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A431324-EAA5-402A-864B-069465C99E83}" type="datetimeFigureOut">
              <a:rPr lang="en-AU" smtClean="0"/>
              <a:t>11/01/2016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E67F395-978C-46D7-9CC8-CCE03BBBBD1C}" type="slidenum">
              <a:rPr lang="en-AU" smtClean="0"/>
              <a:t>‹#›</a:t>
            </a:fld>
            <a:endParaRPr lang="en-AU"/>
          </a:p>
        </p:txBody>
      </p:sp>
    </p:spTree>
    <p:extLst>
      <p:ext uri="{BB962C8B-B14F-4D97-AF65-F5344CB8AC3E}">
        <p14:creationId xmlns:p14="http://schemas.microsoft.com/office/powerpoint/2010/main" val="2773523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31324-EAA5-402A-864B-069465C99E83}" type="datetimeFigureOut">
              <a:rPr lang="en-AU" smtClean="0"/>
              <a:t>11/01/2016</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67F395-978C-46D7-9CC8-CCE03BBBBD1C}" type="slidenum">
              <a:rPr lang="en-AU" smtClean="0"/>
              <a:t>‹#›</a:t>
            </a:fld>
            <a:endParaRPr lang="en-AU"/>
          </a:p>
        </p:txBody>
      </p:sp>
    </p:spTree>
    <p:extLst>
      <p:ext uri="{BB962C8B-B14F-4D97-AF65-F5344CB8AC3E}">
        <p14:creationId xmlns:p14="http://schemas.microsoft.com/office/powerpoint/2010/main" val="41408193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dropbox.com/s/qed8u9lidd9bj0c/Manual_design.zip?dl=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635725" y="526079"/>
            <a:ext cx="7393577" cy="2800767"/>
          </a:xfrm>
          <a:prstGeom prst="rect">
            <a:avLst/>
          </a:prstGeom>
          <a:noFill/>
        </p:spPr>
        <p:txBody>
          <a:bodyPr wrap="square" rtlCol="0">
            <a:spAutoFit/>
          </a:bodyPr>
          <a:lstStyle/>
          <a:p>
            <a:r>
              <a:rPr lang="en-US" altLang="ko-KR" sz="1600" b="1" dirty="0" smtClean="0"/>
              <a:t>Overall </a:t>
            </a:r>
          </a:p>
          <a:p>
            <a:r>
              <a:rPr lang="en-US" altLang="ko-KR" sz="1600" dirty="0" smtClean="0"/>
              <a:t>- All relevant files are inside the folder named </a:t>
            </a:r>
            <a:r>
              <a:rPr lang="en-US" altLang="ko-KR" sz="1600" i="1" dirty="0" smtClean="0"/>
              <a:t>“Manual_design.zip”</a:t>
            </a:r>
          </a:p>
          <a:p>
            <a:r>
              <a:rPr lang="en-US" altLang="ko-KR" sz="1600" b="1" i="1" dirty="0" smtClean="0"/>
              <a:t>Dropbox </a:t>
            </a:r>
            <a:r>
              <a:rPr lang="en-US" altLang="ko-KR" sz="1600" b="1" i="1" dirty="0"/>
              <a:t>link for this folder is: </a:t>
            </a:r>
            <a:endParaRPr lang="en-US" altLang="ko-KR" sz="1600" b="1" i="1" dirty="0" smtClean="0"/>
          </a:p>
          <a:p>
            <a:r>
              <a:rPr lang="en-US" altLang="ko-KR" sz="1600" b="1" i="1" dirty="0">
                <a:hlinkClick r:id="rId2"/>
              </a:rPr>
              <a:t>https</a:t>
            </a:r>
            <a:r>
              <a:rPr lang="en-US" altLang="ko-KR" sz="1600" b="1" i="1">
                <a:hlinkClick r:id="rId2"/>
              </a:rPr>
              <a:t>://</a:t>
            </a:r>
            <a:r>
              <a:rPr lang="en-US" altLang="ko-KR" sz="1600" b="1" i="1" smtClean="0">
                <a:hlinkClick r:id="rId2"/>
              </a:rPr>
              <a:t>www.dropbox.com/s/qed8u9lidd9bj0c/Manual_design.zip?dl=0</a:t>
            </a:r>
            <a:r>
              <a:rPr lang="en-US" altLang="ko-KR" sz="1600" b="1" i="1" smtClean="0"/>
              <a:t> </a:t>
            </a:r>
            <a:endParaRPr lang="en-US" altLang="ko-KR" sz="1600" b="1" i="1" dirty="0"/>
          </a:p>
          <a:p>
            <a:endParaRPr lang="en-US" altLang="ko-KR" sz="1600" i="1" dirty="0" smtClean="0"/>
          </a:p>
          <a:p>
            <a:r>
              <a:rPr lang="en-US" altLang="ko-KR" sz="1600" dirty="0" smtClean="0"/>
              <a:t>- Manual size: A4 Tri-fold (Both Sided) </a:t>
            </a:r>
          </a:p>
          <a:p>
            <a:r>
              <a:rPr lang="en-US" altLang="ko-KR" sz="1600" dirty="0" smtClean="0"/>
              <a:t>- Please make the look and feel similar to our existing product </a:t>
            </a:r>
          </a:p>
          <a:p>
            <a:r>
              <a:rPr lang="en-US" altLang="ko-KR" sz="1600" dirty="0" smtClean="0"/>
              <a:t>   package (Refer to file named </a:t>
            </a:r>
            <a:r>
              <a:rPr lang="en-US" altLang="ko-KR" sz="1600" i="1" dirty="0"/>
              <a:t>“</a:t>
            </a:r>
            <a:r>
              <a:rPr lang="en-US" altLang="ko-KR" sz="1600" i="1" dirty="0" smtClean="0"/>
              <a:t>Existing-manual.pdf”</a:t>
            </a:r>
            <a:r>
              <a:rPr lang="en-US" altLang="ko-KR" sz="1600" dirty="0" smtClean="0"/>
              <a:t>)</a:t>
            </a:r>
          </a:p>
          <a:p>
            <a:r>
              <a:rPr lang="en-US" altLang="ko-KR" sz="1600" dirty="0" smtClean="0"/>
              <a:t>- Please feel free to use any product images in the folder named </a:t>
            </a:r>
            <a:r>
              <a:rPr lang="en-US" altLang="ko-KR" sz="1600" i="1" dirty="0" smtClean="0"/>
              <a:t>“Product_photos.zip”</a:t>
            </a:r>
            <a:endParaRPr lang="en-US" altLang="ko-KR" sz="1600" i="1" dirty="0"/>
          </a:p>
          <a:p>
            <a:r>
              <a:rPr lang="en-US" altLang="ko-KR" sz="1600" b="1" dirty="0" smtClean="0"/>
              <a:t>- The following slides are contents that need to be included in the manual.   </a:t>
            </a:r>
          </a:p>
          <a:p>
            <a:r>
              <a:rPr lang="en-US" altLang="ko-KR" sz="1600" b="1" dirty="0"/>
              <a:t> </a:t>
            </a:r>
            <a:r>
              <a:rPr lang="en-US" altLang="ko-KR" sz="1600" b="1" dirty="0" smtClean="0"/>
              <a:t>  I have left comments in </a:t>
            </a:r>
            <a:r>
              <a:rPr lang="en-US" altLang="ko-KR" sz="1600" b="1" dirty="0" smtClean="0">
                <a:solidFill>
                  <a:srgbClr val="0000FF"/>
                </a:solidFill>
              </a:rPr>
              <a:t>blue </a:t>
            </a:r>
            <a:r>
              <a:rPr lang="en-US" altLang="ko-KR" sz="1600" b="1" dirty="0" err="1" smtClean="0">
                <a:solidFill>
                  <a:srgbClr val="0000FF"/>
                </a:solidFill>
              </a:rPr>
              <a:t>colour</a:t>
            </a:r>
            <a:r>
              <a:rPr lang="en-US" altLang="ko-KR" sz="1600" b="1" dirty="0" smtClean="0">
                <a:solidFill>
                  <a:srgbClr val="0000FF"/>
                </a:solidFill>
              </a:rPr>
              <a:t> </a:t>
            </a:r>
            <a:endParaRPr lang="en-US" altLang="ko-KR" sz="1600" dirty="0" smtClean="0">
              <a:solidFill>
                <a:srgbClr val="0000FF"/>
              </a:solidFill>
            </a:endParaRPr>
          </a:p>
        </p:txBody>
      </p:sp>
      <p:sp>
        <p:nvSpPr>
          <p:cNvPr id="2" name="Rectangle 1"/>
          <p:cNvSpPr/>
          <p:nvPr/>
        </p:nvSpPr>
        <p:spPr>
          <a:xfrm rot="5400000">
            <a:off x="2306610" y="3499558"/>
            <a:ext cx="1890000" cy="267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8" name="Straight Arrow Connector 27"/>
          <p:cNvCxnSpPr/>
          <p:nvPr/>
        </p:nvCxnSpPr>
        <p:spPr>
          <a:xfrm>
            <a:off x="1914210" y="3737385"/>
            <a:ext cx="26748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911772" y="3422257"/>
            <a:ext cx="679675" cy="261610"/>
          </a:xfrm>
          <a:prstGeom prst="rect">
            <a:avLst/>
          </a:prstGeom>
          <a:noFill/>
        </p:spPr>
        <p:txBody>
          <a:bodyPr wrap="square" rtlCol="0">
            <a:spAutoFit/>
          </a:bodyPr>
          <a:lstStyle/>
          <a:p>
            <a:r>
              <a:rPr lang="en-US" sz="1100" dirty="0" smtClean="0"/>
              <a:t>297 mm</a:t>
            </a:r>
            <a:endParaRPr lang="en-AU" sz="1100" dirty="0"/>
          </a:p>
        </p:txBody>
      </p:sp>
      <p:cxnSp>
        <p:nvCxnSpPr>
          <p:cNvPr id="30" name="Straight Arrow Connector 29"/>
          <p:cNvCxnSpPr/>
          <p:nvPr/>
        </p:nvCxnSpPr>
        <p:spPr>
          <a:xfrm flipH="1">
            <a:off x="4785145" y="3891958"/>
            <a:ext cx="1" cy="18900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785145" y="4706153"/>
            <a:ext cx="679675" cy="261610"/>
          </a:xfrm>
          <a:prstGeom prst="rect">
            <a:avLst/>
          </a:prstGeom>
          <a:noFill/>
        </p:spPr>
        <p:txBody>
          <a:bodyPr wrap="square" rtlCol="0">
            <a:spAutoFit/>
          </a:bodyPr>
          <a:lstStyle/>
          <a:p>
            <a:r>
              <a:rPr lang="en-US" sz="1100" dirty="0" smtClean="0"/>
              <a:t>210 mm</a:t>
            </a:r>
            <a:endParaRPr lang="en-AU" sz="1100" dirty="0"/>
          </a:p>
        </p:txBody>
      </p:sp>
      <p:cxnSp>
        <p:nvCxnSpPr>
          <p:cNvPr id="5" name="Straight Connector 4"/>
          <p:cNvCxnSpPr/>
          <p:nvPr/>
        </p:nvCxnSpPr>
        <p:spPr>
          <a:xfrm flipH="1">
            <a:off x="2794513" y="3891958"/>
            <a:ext cx="8709" cy="189000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3691761" y="3891958"/>
            <a:ext cx="8709" cy="189000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045444" y="4529181"/>
            <a:ext cx="609600" cy="307777"/>
          </a:xfrm>
          <a:prstGeom prst="rect">
            <a:avLst/>
          </a:prstGeom>
          <a:solidFill>
            <a:srgbClr val="FFC000"/>
          </a:solidFill>
        </p:spPr>
        <p:txBody>
          <a:bodyPr wrap="square" rtlCol="0">
            <a:spAutoFit/>
          </a:bodyPr>
          <a:lstStyle/>
          <a:p>
            <a:pPr algn="ctr"/>
            <a:r>
              <a:rPr lang="en-US" sz="1400" b="1" dirty="0" smtClean="0"/>
              <a:t>Flap</a:t>
            </a:r>
            <a:endParaRPr lang="en-AU" sz="1400" b="1" dirty="0"/>
          </a:p>
        </p:txBody>
      </p:sp>
      <p:sp>
        <p:nvSpPr>
          <p:cNvPr id="40" name="TextBox 39"/>
          <p:cNvSpPr txBox="1"/>
          <p:nvPr/>
        </p:nvSpPr>
        <p:spPr>
          <a:xfrm>
            <a:off x="2971662" y="4529180"/>
            <a:ext cx="609600" cy="307777"/>
          </a:xfrm>
          <a:prstGeom prst="rect">
            <a:avLst/>
          </a:prstGeom>
          <a:solidFill>
            <a:srgbClr val="FFC000"/>
          </a:solidFill>
        </p:spPr>
        <p:txBody>
          <a:bodyPr wrap="square" rtlCol="0">
            <a:spAutoFit/>
          </a:bodyPr>
          <a:lstStyle/>
          <a:p>
            <a:pPr algn="ctr"/>
            <a:r>
              <a:rPr lang="en-US" sz="1400" b="1" dirty="0" smtClean="0"/>
              <a:t>Back</a:t>
            </a:r>
            <a:endParaRPr lang="en-AU" sz="1400" b="1" dirty="0"/>
          </a:p>
        </p:txBody>
      </p:sp>
      <p:sp>
        <p:nvSpPr>
          <p:cNvPr id="41" name="TextBox 40"/>
          <p:cNvSpPr txBox="1"/>
          <p:nvPr/>
        </p:nvSpPr>
        <p:spPr>
          <a:xfrm>
            <a:off x="3855829" y="4527037"/>
            <a:ext cx="609600" cy="307777"/>
          </a:xfrm>
          <a:prstGeom prst="rect">
            <a:avLst/>
          </a:prstGeom>
          <a:solidFill>
            <a:srgbClr val="FFC000"/>
          </a:solidFill>
        </p:spPr>
        <p:txBody>
          <a:bodyPr wrap="square" rtlCol="0">
            <a:spAutoFit/>
          </a:bodyPr>
          <a:lstStyle/>
          <a:p>
            <a:pPr algn="ctr"/>
            <a:r>
              <a:rPr lang="en-US" sz="1400" b="1" dirty="0" smtClean="0"/>
              <a:t>Front</a:t>
            </a:r>
            <a:endParaRPr lang="en-AU" sz="1400" b="1" dirty="0"/>
          </a:p>
        </p:txBody>
      </p:sp>
      <p:cxnSp>
        <p:nvCxnSpPr>
          <p:cNvPr id="42" name="Straight Arrow Connector 41"/>
          <p:cNvCxnSpPr/>
          <p:nvPr/>
        </p:nvCxnSpPr>
        <p:spPr>
          <a:xfrm>
            <a:off x="1914209" y="5648917"/>
            <a:ext cx="8748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2814209" y="5650326"/>
            <a:ext cx="8748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704824" y="5657626"/>
            <a:ext cx="8748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073359" y="5387307"/>
            <a:ext cx="679675" cy="261610"/>
          </a:xfrm>
          <a:prstGeom prst="rect">
            <a:avLst/>
          </a:prstGeom>
          <a:noFill/>
        </p:spPr>
        <p:txBody>
          <a:bodyPr wrap="square" rtlCol="0">
            <a:spAutoFit/>
          </a:bodyPr>
          <a:lstStyle/>
          <a:p>
            <a:r>
              <a:rPr lang="en-US" sz="1100" dirty="0" smtClean="0"/>
              <a:t>97 mm</a:t>
            </a:r>
            <a:endParaRPr lang="en-AU" sz="1100" dirty="0"/>
          </a:p>
        </p:txBody>
      </p:sp>
      <p:sp>
        <p:nvSpPr>
          <p:cNvPr id="47" name="TextBox 46"/>
          <p:cNvSpPr txBox="1"/>
          <p:nvPr/>
        </p:nvSpPr>
        <p:spPr>
          <a:xfrm>
            <a:off x="2926904" y="5387307"/>
            <a:ext cx="679675" cy="261610"/>
          </a:xfrm>
          <a:prstGeom prst="rect">
            <a:avLst/>
          </a:prstGeom>
          <a:noFill/>
        </p:spPr>
        <p:txBody>
          <a:bodyPr wrap="square" rtlCol="0">
            <a:spAutoFit/>
          </a:bodyPr>
          <a:lstStyle/>
          <a:p>
            <a:r>
              <a:rPr lang="en-US" sz="1100" dirty="0" smtClean="0"/>
              <a:t>100 mm</a:t>
            </a:r>
            <a:endParaRPr lang="en-AU" sz="1100" dirty="0"/>
          </a:p>
        </p:txBody>
      </p:sp>
      <p:sp>
        <p:nvSpPr>
          <p:cNvPr id="48" name="TextBox 47"/>
          <p:cNvSpPr txBox="1"/>
          <p:nvPr/>
        </p:nvSpPr>
        <p:spPr>
          <a:xfrm>
            <a:off x="3810969" y="5396016"/>
            <a:ext cx="679675" cy="261610"/>
          </a:xfrm>
          <a:prstGeom prst="rect">
            <a:avLst/>
          </a:prstGeom>
          <a:noFill/>
        </p:spPr>
        <p:txBody>
          <a:bodyPr wrap="square" rtlCol="0">
            <a:spAutoFit/>
          </a:bodyPr>
          <a:lstStyle/>
          <a:p>
            <a:r>
              <a:rPr lang="en-US" sz="1100" dirty="0" smtClean="0"/>
              <a:t>100 mm</a:t>
            </a:r>
            <a:endParaRPr lang="en-AU" sz="1100" dirty="0"/>
          </a:p>
        </p:txBody>
      </p:sp>
      <p:sp>
        <p:nvSpPr>
          <p:cNvPr id="49" name="TextBox 48"/>
          <p:cNvSpPr txBox="1"/>
          <p:nvPr/>
        </p:nvSpPr>
        <p:spPr>
          <a:xfrm>
            <a:off x="3215005" y="6003628"/>
            <a:ext cx="3140279" cy="584775"/>
          </a:xfrm>
          <a:prstGeom prst="rect">
            <a:avLst/>
          </a:prstGeom>
          <a:noFill/>
        </p:spPr>
        <p:txBody>
          <a:bodyPr wrap="square" rtlCol="0">
            <a:spAutoFit/>
          </a:bodyPr>
          <a:lstStyle/>
          <a:p>
            <a:r>
              <a:rPr lang="en-US" sz="1600" b="1" dirty="0" smtClean="0"/>
              <a:t>A4 size into a tri-fold manual</a:t>
            </a:r>
          </a:p>
          <a:p>
            <a:r>
              <a:rPr lang="en-US" sz="1600" b="1" dirty="0" smtClean="0"/>
              <a:t>Please use both sides of the space</a:t>
            </a:r>
            <a:endParaRPr lang="en-AU" sz="1600" b="1" dirty="0"/>
          </a:p>
        </p:txBody>
      </p:sp>
      <p:pic>
        <p:nvPicPr>
          <p:cNvPr id="15" name="Picture 14"/>
          <p:cNvPicPr>
            <a:picLocks noChangeAspect="1"/>
          </p:cNvPicPr>
          <p:nvPr/>
        </p:nvPicPr>
        <p:blipFill>
          <a:blip r:embed="rId3"/>
          <a:stretch>
            <a:fillRect/>
          </a:stretch>
        </p:blipFill>
        <p:spPr>
          <a:xfrm>
            <a:off x="5815964" y="3934814"/>
            <a:ext cx="1223438" cy="1800000"/>
          </a:xfrm>
          <a:prstGeom prst="rect">
            <a:avLst/>
          </a:prstGeom>
        </p:spPr>
      </p:pic>
    </p:spTree>
    <p:extLst>
      <p:ext uri="{BB962C8B-B14F-4D97-AF65-F5344CB8AC3E}">
        <p14:creationId xmlns:p14="http://schemas.microsoft.com/office/powerpoint/2010/main" val="3045495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7903" y="792464"/>
            <a:ext cx="3078480" cy="1692771"/>
          </a:xfrm>
          <a:prstGeom prst="rect">
            <a:avLst/>
          </a:prstGeom>
          <a:noFill/>
        </p:spPr>
        <p:txBody>
          <a:bodyPr wrap="square" rtlCol="0">
            <a:spAutoFit/>
          </a:bodyPr>
          <a:lstStyle/>
          <a:p>
            <a:r>
              <a:rPr lang="en-US" altLang="ko-KR" sz="1400" b="1" dirty="0" smtClean="0"/>
              <a:t>Customer Care Centre </a:t>
            </a:r>
          </a:p>
          <a:p>
            <a:r>
              <a:rPr lang="en-US" altLang="ko-KR" sz="2000" b="1" dirty="0" smtClean="0"/>
              <a:t>1300  783  699 </a:t>
            </a:r>
          </a:p>
          <a:p>
            <a:r>
              <a:rPr lang="en-US" altLang="ko-KR" sz="1400" dirty="0" smtClean="0"/>
              <a:t>Qstore Pty Ltd </a:t>
            </a:r>
          </a:p>
          <a:p>
            <a:r>
              <a:rPr lang="en-US" altLang="ko-KR" sz="1400" dirty="0" smtClean="0"/>
              <a:t>Unit 7, 9-11 South Street</a:t>
            </a:r>
          </a:p>
          <a:p>
            <a:r>
              <a:rPr lang="en-US" altLang="ko-KR" sz="1400" dirty="0" smtClean="0"/>
              <a:t>Rydalmere 2116 NSW Australia </a:t>
            </a:r>
          </a:p>
          <a:p>
            <a:r>
              <a:rPr lang="en-US" altLang="ko-KR" sz="1400" dirty="0" smtClean="0"/>
              <a:t>www.quoss.com.au  </a:t>
            </a:r>
          </a:p>
          <a:p>
            <a:r>
              <a:rPr lang="en-US" altLang="ko-KR" sz="1400" dirty="0" smtClean="0"/>
              <a:t>www.info@quoss.com.au  </a:t>
            </a:r>
            <a:endParaRPr lang="en-US" altLang="ko-KR" sz="1400" dirty="0" smtClean="0">
              <a:solidFill>
                <a:srgbClr val="FF00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4007" y="1098849"/>
            <a:ext cx="1592609" cy="1080000"/>
          </a:xfrm>
          <a:prstGeom prst="rect">
            <a:avLst/>
          </a:prstGeom>
        </p:spPr>
      </p:pic>
      <p:sp>
        <p:nvSpPr>
          <p:cNvPr id="6" name="Rectangle 5"/>
          <p:cNvSpPr/>
          <p:nvPr/>
        </p:nvSpPr>
        <p:spPr>
          <a:xfrm>
            <a:off x="6352487" y="1009613"/>
            <a:ext cx="2388556" cy="1200329"/>
          </a:xfrm>
          <a:prstGeom prst="rect">
            <a:avLst/>
          </a:prstGeom>
        </p:spPr>
        <p:txBody>
          <a:bodyPr wrap="square">
            <a:spAutoFit/>
          </a:bodyPr>
          <a:lstStyle/>
          <a:p>
            <a:r>
              <a:rPr lang="en-US" altLang="ko-KR" dirty="0" smtClean="0">
                <a:solidFill>
                  <a:srgbClr val="0000FF"/>
                </a:solidFill>
              </a:rPr>
              <a:t>For </a:t>
            </a:r>
            <a:r>
              <a:rPr lang="en-US" altLang="ko-KR" dirty="0">
                <a:solidFill>
                  <a:srgbClr val="0000FF"/>
                </a:solidFill>
              </a:rPr>
              <a:t>company logo, please use file named </a:t>
            </a:r>
            <a:r>
              <a:rPr lang="en-US" altLang="ko-KR" i="1" dirty="0">
                <a:solidFill>
                  <a:srgbClr val="0000FF"/>
                </a:solidFill>
              </a:rPr>
              <a:t>“Quoss_logo.png”</a:t>
            </a:r>
            <a:endParaRPr lang="en-US" altLang="ko-KR" dirty="0">
              <a:solidFill>
                <a:srgbClr val="0000FF"/>
              </a:solidFill>
            </a:endParaRPr>
          </a:p>
          <a:p>
            <a:endParaRPr lang="en-US" altLang="ko-KR" b="1" dirty="0">
              <a:solidFill>
                <a:srgbClr val="0000FF"/>
              </a:solidFill>
            </a:endParaRPr>
          </a:p>
        </p:txBody>
      </p:sp>
    </p:spTree>
    <p:extLst>
      <p:ext uri="{BB962C8B-B14F-4D97-AF65-F5344CB8AC3E}">
        <p14:creationId xmlns:p14="http://schemas.microsoft.com/office/powerpoint/2010/main" val="2524796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4985980"/>
          </a:xfrm>
          <a:prstGeom prst="rect">
            <a:avLst/>
          </a:prstGeom>
          <a:noFill/>
        </p:spPr>
        <p:txBody>
          <a:bodyPr wrap="square" rtlCol="0">
            <a:spAutoFit/>
          </a:bodyPr>
          <a:lstStyle/>
          <a:p>
            <a:r>
              <a:rPr lang="en-US" altLang="ko-KR" sz="1600" b="1" dirty="0" smtClean="0"/>
              <a:t>1. Features</a:t>
            </a:r>
          </a:p>
          <a:p>
            <a:endParaRPr lang="en-US" altLang="ko-KR" sz="1600" b="1" dirty="0"/>
          </a:p>
          <a:p>
            <a:r>
              <a:rPr lang="en-AU" i="1" dirty="0"/>
              <a:t>Up to 3x water pressure</a:t>
            </a:r>
            <a:endParaRPr lang="en-AU" dirty="0"/>
          </a:p>
          <a:p>
            <a:r>
              <a:rPr lang="en-AU" dirty="0"/>
              <a:t>Patented watering plate with 412 photo-etched holes increase water pressure by 3 times.</a:t>
            </a:r>
          </a:p>
          <a:p>
            <a:r>
              <a:rPr lang="en-AU" b="1" dirty="0"/>
              <a:t> </a:t>
            </a:r>
            <a:endParaRPr lang="en-AU" dirty="0"/>
          </a:p>
          <a:p>
            <a:r>
              <a:rPr lang="en-AU" i="1" dirty="0"/>
              <a:t>Generates negative ions worth more than 100 waterfalls (Approx. 582,000 anions/cc) </a:t>
            </a:r>
            <a:endParaRPr lang="en-AU" dirty="0"/>
          </a:p>
          <a:p>
            <a:r>
              <a:rPr lang="en-AU" dirty="0"/>
              <a:t>Water passed through the patented super fine watering holes creates crazy amounts of negative ions that refreshes your body, plus purifies odours in the air. </a:t>
            </a:r>
          </a:p>
          <a:p>
            <a:r>
              <a:rPr lang="en-AU" dirty="0"/>
              <a:t> </a:t>
            </a:r>
          </a:p>
          <a:p>
            <a:r>
              <a:rPr lang="en-AU" i="1" dirty="0"/>
              <a:t>Dual filtration system</a:t>
            </a:r>
            <a:endParaRPr lang="en-AU" dirty="0"/>
          </a:p>
          <a:p>
            <a:r>
              <a:rPr lang="en-AU" i="1" dirty="0"/>
              <a:t>1. Water filter:</a:t>
            </a:r>
            <a:r>
              <a:rPr lang="en-AU" dirty="0"/>
              <a:t> Removes contaminants and particles from water </a:t>
            </a:r>
          </a:p>
          <a:p>
            <a:r>
              <a:rPr lang="en-AU" i="1" dirty="0"/>
              <a:t>2. Antibacterial ceramic filter:</a:t>
            </a:r>
            <a:r>
              <a:rPr lang="en-AU" b="1" dirty="0"/>
              <a:t> </a:t>
            </a:r>
            <a:r>
              <a:rPr lang="en-AU" dirty="0"/>
              <a:t>Helps kill bacteria and remove odour</a:t>
            </a:r>
          </a:p>
          <a:p>
            <a:r>
              <a:rPr lang="en-AU" dirty="0"/>
              <a:t> </a:t>
            </a:r>
          </a:p>
          <a:p>
            <a:r>
              <a:rPr lang="en-AU" i="1" dirty="0"/>
              <a:t>Swirl-Action creates silky smooth water </a:t>
            </a:r>
            <a:endParaRPr lang="en-AU" dirty="0"/>
          </a:p>
          <a:p>
            <a:r>
              <a:rPr lang="en-AU" dirty="0"/>
              <a:t>Special wings attached to the ceramic filter creates a mini-tornado inside the handle. </a:t>
            </a:r>
            <a:endParaRPr lang="en-AU" dirty="0" smtClean="0"/>
          </a:p>
          <a:p>
            <a:r>
              <a:rPr lang="en-AU" dirty="0" smtClean="0"/>
              <a:t>This </a:t>
            </a:r>
            <a:r>
              <a:rPr lang="en-AU" dirty="0"/>
              <a:t>improves the filtration function and products silkier water with greater moisturising and massaging effects. </a:t>
            </a:r>
          </a:p>
          <a:p>
            <a:endParaRPr lang="en-US" altLang="ko-KR" sz="1600" dirty="0" smtClean="0"/>
          </a:p>
        </p:txBody>
      </p:sp>
    </p:spTree>
    <p:extLst>
      <p:ext uri="{BB962C8B-B14F-4D97-AF65-F5344CB8AC3E}">
        <p14:creationId xmlns:p14="http://schemas.microsoft.com/office/powerpoint/2010/main" val="2226503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338554"/>
          </a:xfrm>
          <a:prstGeom prst="rect">
            <a:avLst/>
          </a:prstGeom>
          <a:noFill/>
        </p:spPr>
        <p:txBody>
          <a:bodyPr wrap="square" rtlCol="0">
            <a:spAutoFit/>
          </a:bodyPr>
          <a:lstStyle/>
          <a:p>
            <a:r>
              <a:rPr lang="en-US" altLang="ko-KR" sz="1600" b="1" dirty="0" smtClean="0"/>
              <a:t>2. Name of parts</a:t>
            </a:r>
          </a:p>
        </p:txBody>
      </p:sp>
      <p:pic>
        <p:nvPicPr>
          <p:cNvPr id="61" name="Picture 60"/>
          <p:cNvPicPr>
            <a:picLocks noChangeAspect="1"/>
          </p:cNvPicPr>
          <p:nvPr/>
        </p:nvPicPr>
        <p:blipFill>
          <a:blip r:embed="rId2"/>
          <a:stretch>
            <a:fillRect/>
          </a:stretch>
        </p:blipFill>
        <p:spPr>
          <a:xfrm>
            <a:off x="1144769" y="864633"/>
            <a:ext cx="4489625" cy="5400000"/>
          </a:xfrm>
          <a:prstGeom prst="rect">
            <a:avLst/>
          </a:prstGeom>
        </p:spPr>
      </p:pic>
      <p:sp>
        <p:nvSpPr>
          <p:cNvPr id="62" name="Rectangle 61"/>
          <p:cNvSpPr/>
          <p:nvPr/>
        </p:nvSpPr>
        <p:spPr>
          <a:xfrm>
            <a:off x="5971876" y="1564419"/>
            <a:ext cx="3067621" cy="923330"/>
          </a:xfrm>
          <a:prstGeom prst="rect">
            <a:avLst/>
          </a:prstGeom>
        </p:spPr>
        <p:txBody>
          <a:bodyPr wrap="square">
            <a:spAutoFit/>
          </a:bodyPr>
          <a:lstStyle/>
          <a:p>
            <a:r>
              <a:rPr lang="en-US" altLang="ko-KR" dirty="0">
                <a:solidFill>
                  <a:srgbClr val="0000FF"/>
                </a:solidFill>
              </a:rPr>
              <a:t>Related image files </a:t>
            </a:r>
            <a:r>
              <a:rPr lang="en-US" altLang="ko-KR" dirty="0" smtClean="0">
                <a:solidFill>
                  <a:srgbClr val="0000FF"/>
                </a:solidFill>
              </a:rPr>
              <a:t>are:   </a:t>
            </a:r>
          </a:p>
          <a:p>
            <a:r>
              <a:rPr lang="en-US" altLang="ko-KR" dirty="0" smtClean="0">
                <a:solidFill>
                  <a:srgbClr val="0000FF"/>
                </a:solidFill>
              </a:rPr>
              <a:t>1. </a:t>
            </a:r>
            <a:r>
              <a:rPr lang="en-US" altLang="ko-KR" i="1" dirty="0" smtClean="0">
                <a:solidFill>
                  <a:srgbClr val="0000FF"/>
                </a:solidFill>
              </a:rPr>
              <a:t>“Product-component-1.ai</a:t>
            </a:r>
            <a:r>
              <a:rPr lang="en-US" altLang="ko-KR" i="1" dirty="0">
                <a:solidFill>
                  <a:srgbClr val="0000FF"/>
                </a:solidFill>
              </a:rPr>
              <a:t>” </a:t>
            </a:r>
            <a:r>
              <a:rPr lang="en-US" altLang="ko-KR" dirty="0">
                <a:solidFill>
                  <a:srgbClr val="0000FF"/>
                </a:solidFill>
              </a:rPr>
              <a:t> </a:t>
            </a:r>
            <a:r>
              <a:rPr lang="en-US" altLang="ko-KR" dirty="0" smtClean="0">
                <a:solidFill>
                  <a:srgbClr val="0000FF"/>
                </a:solidFill>
              </a:rPr>
              <a:t> 2. </a:t>
            </a:r>
            <a:r>
              <a:rPr lang="en-US" altLang="ko-KR" i="1" dirty="0" smtClean="0">
                <a:solidFill>
                  <a:srgbClr val="0000FF"/>
                </a:solidFill>
              </a:rPr>
              <a:t>“Product-component-2.png</a:t>
            </a:r>
            <a:r>
              <a:rPr lang="en-US" altLang="ko-KR" i="1" dirty="0">
                <a:solidFill>
                  <a:srgbClr val="0000FF"/>
                </a:solidFill>
              </a:rPr>
              <a:t>” </a:t>
            </a:r>
          </a:p>
        </p:txBody>
      </p:sp>
    </p:spTree>
    <p:extLst>
      <p:ext uri="{BB962C8B-B14F-4D97-AF65-F5344CB8AC3E}">
        <p14:creationId xmlns:p14="http://schemas.microsoft.com/office/powerpoint/2010/main" val="321067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338554"/>
          </a:xfrm>
          <a:prstGeom prst="rect">
            <a:avLst/>
          </a:prstGeom>
          <a:noFill/>
        </p:spPr>
        <p:txBody>
          <a:bodyPr wrap="square" rtlCol="0">
            <a:spAutoFit/>
          </a:bodyPr>
          <a:lstStyle/>
          <a:p>
            <a:r>
              <a:rPr lang="en-US" altLang="ko-KR" sz="1600" b="1" dirty="0" smtClean="0"/>
              <a:t>3. Installation</a:t>
            </a:r>
          </a:p>
        </p:txBody>
      </p:sp>
      <p:pic>
        <p:nvPicPr>
          <p:cNvPr id="5" name="Picture 4"/>
          <p:cNvPicPr>
            <a:picLocks noChangeAspect="1"/>
          </p:cNvPicPr>
          <p:nvPr/>
        </p:nvPicPr>
        <p:blipFill>
          <a:blip r:embed="rId2"/>
          <a:stretch>
            <a:fillRect/>
          </a:stretch>
        </p:blipFill>
        <p:spPr>
          <a:xfrm>
            <a:off x="1307994" y="928215"/>
            <a:ext cx="1387899" cy="1008000"/>
          </a:xfrm>
          <a:prstGeom prst="rect">
            <a:avLst/>
          </a:prstGeom>
        </p:spPr>
      </p:pic>
      <p:sp>
        <p:nvSpPr>
          <p:cNvPr id="6" name="TextBox 5"/>
          <p:cNvSpPr txBox="1"/>
          <p:nvPr/>
        </p:nvSpPr>
        <p:spPr>
          <a:xfrm>
            <a:off x="2695893" y="998266"/>
            <a:ext cx="2564678" cy="492443"/>
          </a:xfrm>
          <a:prstGeom prst="rect">
            <a:avLst/>
          </a:prstGeom>
          <a:noFill/>
        </p:spPr>
        <p:txBody>
          <a:bodyPr wrap="square" rtlCol="0">
            <a:spAutoFit/>
          </a:bodyPr>
          <a:lstStyle/>
          <a:p>
            <a:r>
              <a:rPr lang="en-AU" sz="1300" dirty="0" smtClean="0"/>
              <a:t>Remove the existing shower head by turning it </a:t>
            </a:r>
            <a:r>
              <a:rPr lang="en-AU" sz="1300" b="1" dirty="0" smtClean="0"/>
              <a:t>anti-clockwise</a:t>
            </a:r>
          </a:p>
        </p:txBody>
      </p:sp>
      <p:pic>
        <p:nvPicPr>
          <p:cNvPr id="7" name="Picture 6"/>
          <p:cNvPicPr>
            <a:picLocks noChangeAspect="1"/>
          </p:cNvPicPr>
          <p:nvPr/>
        </p:nvPicPr>
        <p:blipFill>
          <a:blip r:embed="rId3"/>
          <a:stretch>
            <a:fillRect/>
          </a:stretch>
        </p:blipFill>
        <p:spPr>
          <a:xfrm>
            <a:off x="1307994" y="1990884"/>
            <a:ext cx="1368000" cy="888263"/>
          </a:xfrm>
          <a:prstGeom prst="rect">
            <a:avLst/>
          </a:prstGeom>
        </p:spPr>
      </p:pic>
      <p:sp>
        <p:nvSpPr>
          <p:cNvPr id="8" name="TextBox 7"/>
          <p:cNvSpPr txBox="1"/>
          <p:nvPr/>
        </p:nvSpPr>
        <p:spPr>
          <a:xfrm>
            <a:off x="2695893" y="2049360"/>
            <a:ext cx="2469293" cy="692497"/>
          </a:xfrm>
          <a:prstGeom prst="rect">
            <a:avLst/>
          </a:prstGeom>
          <a:noFill/>
        </p:spPr>
        <p:txBody>
          <a:bodyPr wrap="square" rtlCol="0">
            <a:spAutoFit/>
          </a:bodyPr>
          <a:lstStyle/>
          <a:p>
            <a:r>
              <a:rPr lang="en-AU" sz="1300" dirty="0" smtClean="0"/>
              <a:t>Fit the drill-free bracket </a:t>
            </a:r>
            <a:r>
              <a:rPr lang="en-US" sz="1300" b="1" dirty="0" smtClean="0"/>
              <a:t>clockwise</a:t>
            </a:r>
            <a:r>
              <a:rPr lang="en-US" sz="1300" dirty="0" smtClean="0"/>
              <a:t> to the shower head outlet.</a:t>
            </a:r>
          </a:p>
          <a:p>
            <a:r>
              <a:rPr lang="en-US" sz="1300" b="1" dirty="0" smtClean="0"/>
              <a:t>Tighten by hand only</a:t>
            </a:r>
          </a:p>
        </p:txBody>
      </p:sp>
      <p:pic>
        <p:nvPicPr>
          <p:cNvPr id="9" name="Picture 8"/>
          <p:cNvPicPr>
            <a:picLocks noChangeAspect="1"/>
          </p:cNvPicPr>
          <p:nvPr/>
        </p:nvPicPr>
        <p:blipFill>
          <a:blip r:embed="rId4"/>
          <a:stretch>
            <a:fillRect/>
          </a:stretch>
        </p:blipFill>
        <p:spPr>
          <a:xfrm>
            <a:off x="1334286" y="3010971"/>
            <a:ext cx="946909" cy="1440000"/>
          </a:xfrm>
          <a:prstGeom prst="rect">
            <a:avLst/>
          </a:prstGeom>
        </p:spPr>
      </p:pic>
      <p:sp>
        <p:nvSpPr>
          <p:cNvPr id="10" name="TextBox 9"/>
          <p:cNvSpPr txBox="1"/>
          <p:nvPr/>
        </p:nvSpPr>
        <p:spPr>
          <a:xfrm>
            <a:off x="2695893" y="3232520"/>
            <a:ext cx="2400874" cy="692497"/>
          </a:xfrm>
          <a:prstGeom prst="rect">
            <a:avLst/>
          </a:prstGeom>
          <a:noFill/>
        </p:spPr>
        <p:txBody>
          <a:bodyPr wrap="square" rtlCol="0">
            <a:spAutoFit/>
          </a:bodyPr>
          <a:lstStyle/>
          <a:p>
            <a:r>
              <a:rPr lang="en-US" sz="1300" dirty="0" smtClean="0"/>
              <a:t>Ensure that the bracket is </a:t>
            </a:r>
          </a:p>
          <a:p>
            <a:r>
              <a:rPr lang="en-US" sz="1300" b="1" dirty="0" smtClean="0"/>
              <a:t>vertical</a:t>
            </a:r>
            <a:r>
              <a:rPr lang="en-US" sz="1300" dirty="0" smtClean="0"/>
              <a:t> and that the thread </a:t>
            </a:r>
          </a:p>
          <a:p>
            <a:r>
              <a:rPr lang="en-US" sz="1300" dirty="0" smtClean="0"/>
              <a:t>faces straight down</a:t>
            </a:r>
          </a:p>
        </p:txBody>
      </p:sp>
      <p:pic>
        <p:nvPicPr>
          <p:cNvPr id="11" name="Picture 10"/>
          <p:cNvPicPr>
            <a:picLocks noChangeAspect="1"/>
          </p:cNvPicPr>
          <p:nvPr/>
        </p:nvPicPr>
        <p:blipFill>
          <a:blip r:embed="rId5"/>
          <a:stretch>
            <a:fillRect/>
          </a:stretch>
        </p:blipFill>
        <p:spPr>
          <a:xfrm>
            <a:off x="1428322" y="4450971"/>
            <a:ext cx="1049027" cy="972000"/>
          </a:xfrm>
          <a:prstGeom prst="rect">
            <a:avLst/>
          </a:prstGeom>
        </p:spPr>
      </p:pic>
      <p:sp>
        <p:nvSpPr>
          <p:cNvPr id="12" name="TextBox 11"/>
          <p:cNvSpPr txBox="1"/>
          <p:nvPr/>
        </p:nvSpPr>
        <p:spPr>
          <a:xfrm>
            <a:off x="2695893" y="4170431"/>
            <a:ext cx="2469293" cy="1292662"/>
          </a:xfrm>
          <a:prstGeom prst="rect">
            <a:avLst/>
          </a:prstGeom>
          <a:noFill/>
        </p:spPr>
        <p:txBody>
          <a:bodyPr wrap="square" rtlCol="0">
            <a:spAutoFit/>
          </a:bodyPr>
          <a:lstStyle/>
          <a:p>
            <a:r>
              <a:rPr lang="en-AU" sz="1300" dirty="0" smtClean="0"/>
              <a:t>Connect the hose to the shower head and to the bracket. The nut side of the hose should connect to the bracket. Make sure washers are placed inside the hose.</a:t>
            </a:r>
            <a:r>
              <a:rPr lang="en-US" sz="1300" dirty="0" smtClean="0"/>
              <a:t> </a:t>
            </a:r>
            <a:r>
              <a:rPr lang="en-US" sz="1300" b="1" dirty="0" smtClean="0"/>
              <a:t>Tighten by hand only</a:t>
            </a:r>
          </a:p>
        </p:txBody>
      </p:sp>
      <p:pic>
        <p:nvPicPr>
          <p:cNvPr id="13" name="Picture 12"/>
          <p:cNvPicPr>
            <a:picLocks noChangeAspect="1"/>
          </p:cNvPicPr>
          <p:nvPr/>
        </p:nvPicPr>
        <p:blipFill>
          <a:blip r:embed="rId6"/>
          <a:stretch>
            <a:fillRect/>
          </a:stretch>
        </p:blipFill>
        <p:spPr>
          <a:xfrm>
            <a:off x="1578435" y="5616825"/>
            <a:ext cx="748800" cy="1080000"/>
          </a:xfrm>
          <a:prstGeom prst="rect">
            <a:avLst/>
          </a:prstGeom>
        </p:spPr>
      </p:pic>
      <p:sp>
        <p:nvSpPr>
          <p:cNvPr id="14" name="TextBox 13"/>
          <p:cNvSpPr txBox="1"/>
          <p:nvPr/>
        </p:nvSpPr>
        <p:spPr>
          <a:xfrm>
            <a:off x="2695893" y="5607529"/>
            <a:ext cx="2469293" cy="1092607"/>
          </a:xfrm>
          <a:prstGeom prst="rect">
            <a:avLst/>
          </a:prstGeom>
          <a:noFill/>
        </p:spPr>
        <p:txBody>
          <a:bodyPr wrap="square" rtlCol="0">
            <a:spAutoFit/>
          </a:bodyPr>
          <a:lstStyle/>
          <a:p>
            <a:r>
              <a:rPr lang="en-US" sz="1300" dirty="0" smtClean="0"/>
              <a:t>To adjust the position of the bracket holder, place the shower head onto the bracket and </a:t>
            </a:r>
            <a:r>
              <a:rPr lang="en-US" sz="1300" b="1" dirty="0" smtClean="0"/>
              <a:t>use it as a lever</a:t>
            </a:r>
            <a:r>
              <a:rPr lang="en-US" sz="1300" dirty="0" smtClean="0"/>
              <a:t> to swivel the holder up and down. </a:t>
            </a:r>
          </a:p>
        </p:txBody>
      </p:sp>
      <p:sp>
        <p:nvSpPr>
          <p:cNvPr id="15" name="Rectangle 14"/>
          <p:cNvSpPr/>
          <p:nvPr/>
        </p:nvSpPr>
        <p:spPr>
          <a:xfrm>
            <a:off x="1249870" y="864633"/>
            <a:ext cx="4130064" cy="5861895"/>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p:cNvSpPr/>
          <p:nvPr/>
        </p:nvSpPr>
        <p:spPr>
          <a:xfrm>
            <a:off x="5971876" y="1564419"/>
            <a:ext cx="3067621" cy="1754326"/>
          </a:xfrm>
          <a:prstGeom prst="rect">
            <a:avLst/>
          </a:prstGeom>
        </p:spPr>
        <p:txBody>
          <a:bodyPr wrap="square">
            <a:spAutoFit/>
          </a:bodyPr>
          <a:lstStyle/>
          <a:p>
            <a:r>
              <a:rPr lang="en-US" altLang="ko-KR" dirty="0">
                <a:solidFill>
                  <a:srgbClr val="0000FF"/>
                </a:solidFill>
              </a:rPr>
              <a:t>Related image files </a:t>
            </a:r>
            <a:r>
              <a:rPr lang="en-US" altLang="ko-KR" dirty="0" smtClean="0">
                <a:solidFill>
                  <a:srgbClr val="0000FF"/>
                </a:solidFill>
              </a:rPr>
              <a:t>are:   </a:t>
            </a:r>
          </a:p>
          <a:p>
            <a:r>
              <a:rPr lang="en-US" altLang="ko-KR" dirty="0" smtClean="0">
                <a:solidFill>
                  <a:srgbClr val="0000FF"/>
                </a:solidFill>
              </a:rPr>
              <a:t>1. </a:t>
            </a:r>
            <a:r>
              <a:rPr lang="en-US" altLang="ko-KR" i="1" dirty="0" smtClean="0">
                <a:solidFill>
                  <a:srgbClr val="0000FF"/>
                </a:solidFill>
              </a:rPr>
              <a:t>“Installation1.jpg” </a:t>
            </a:r>
            <a:r>
              <a:rPr lang="en-US" altLang="ko-KR" dirty="0" smtClean="0">
                <a:solidFill>
                  <a:srgbClr val="0000FF"/>
                </a:solidFill>
              </a:rPr>
              <a:t>  </a:t>
            </a:r>
          </a:p>
          <a:p>
            <a:r>
              <a:rPr lang="en-US" altLang="ko-KR" dirty="0" smtClean="0">
                <a:solidFill>
                  <a:srgbClr val="0000FF"/>
                </a:solidFill>
              </a:rPr>
              <a:t>2. </a:t>
            </a:r>
            <a:r>
              <a:rPr lang="en-US" altLang="ko-KR" i="1" dirty="0">
                <a:solidFill>
                  <a:srgbClr val="0000FF"/>
                </a:solidFill>
              </a:rPr>
              <a:t>“</a:t>
            </a:r>
            <a:r>
              <a:rPr lang="en-US" altLang="ko-KR" i="1" dirty="0" smtClean="0">
                <a:solidFill>
                  <a:srgbClr val="0000FF"/>
                </a:solidFill>
              </a:rPr>
              <a:t>Installation2.jpg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3. </a:t>
            </a:r>
            <a:r>
              <a:rPr lang="en-US" altLang="ko-KR" i="1" dirty="0">
                <a:solidFill>
                  <a:srgbClr val="0000FF"/>
                </a:solidFill>
              </a:rPr>
              <a:t>“</a:t>
            </a:r>
            <a:r>
              <a:rPr lang="en-US" altLang="ko-KR" i="1" dirty="0" smtClean="0">
                <a:solidFill>
                  <a:srgbClr val="0000FF"/>
                </a:solidFill>
              </a:rPr>
              <a:t>Installation3.jpg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4. </a:t>
            </a:r>
            <a:r>
              <a:rPr lang="en-US" altLang="ko-KR" i="1" dirty="0">
                <a:solidFill>
                  <a:srgbClr val="0000FF"/>
                </a:solidFill>
              </a:rPr>
              <a:t>“</a:t>
            </a:r>
            <a:r>
              <a:rPr lang="en-US" altLang="ko-KR" i="1" dirty="0" smtClean="0">
                <a:solidFill>
                  <a:srgbClr val="0000FF"/>
                </a:solidFill>
              </a:rPr>
              <a:t>Installation4.jpg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5.</a:t>
            </a:r>
            <a:r>
              <a:rPr lang="en-US" altLang="ko-KR" i="1" dirty="0">
                <a:solidFill>
                  <a:srgbClr val="0000FF"/>
                </a:solidFill>
              </a:rPr>
              <a:t> “</a:t>
            </a:r>
            <a:r>
              <a:rPr lang="en-US" altLang="ko-KR" i="1" dirty="0" smtClean="0">
                <a:solidFill>
                  <a:srgbClr val="0000FF"/>
                </a:solidFill>
              </a:rPr>
              <a:t>Installation5.jpg</a:t>
            </a:r>
            <a:r>
              <a:rPr lang="en-US" altLang="ko-KR" i="1" dirty="0">
                <a:solidFill>
                  <a:srgbClr val="0000FF"/>
                </a:solidFill>
              </a:rPr>
              <a:t>” </a:t>
            </a:r>
            <a:r>
              <a:rPr lang="en-US" altLang="ko-KR" dirty="0">
                <a:solidFill>
                  <a:srgbClr val="0000FF"/>
                </a:solidFill>
              </a:rPr>
              <a:t>  </a:t>
            </a:r>
          </a:p>
        </p:txBody>
      </p:sp>
    </p:spTree>
    <p:extLst>
      <p:ext uri="{BB962C8B-B14F-4D97-AF65-F5344CB8AC3E}">
        <p14:creationId xmlns:p14="http://schemas.microsoft.com/office/powerpoint/2010/main" val="836271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2574469" y="51932"/>
            <a:ext cx="3840000" cy="1080093"/>
            <a:chOff x="985359" y="1386654"/>
            <a:chExt cx="5120000" cy="1440124"/>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545359" y="826778"/>
              <a:ext cx="1440000" cy="256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105359" y="826654"/>
              <a:ext cx="1440000" cy="256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grpSp>
      <p:grpSp>
        <p:nvGrpSpPr>
          <p:cNvPr id="21" name="Group 20"/>
          <p:cNvGrpSpPr/>
          <p:nvPr/>
        </p:nvGrpSpPr>
        <p:grpSpPr>
          <a:xfrm>
            <a:off x="2574466" y="1541762"/>
            <a:ext cx="3122054" cy="1098789"/>
            <a:chOff x="985360" y="3311473"/>
            <a:chExt cx="4162738" cy="1465052"/>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306329" y="3002815"/>
              <a:ext cx="1440000" cy="2081938"/>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375172" y="3003599"/>
              <a:ext cx="1465052" cy="20808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grpSp>
      <p:grpSp>
        <p:nvGrpSpPr>
          <p:cNvPr id="22" name="Group 21"/>
          <p:cNvGrpSpPr/>
          <p:nvPr/>
        </p:nvGrpSpPr>
        <p:grpSpPr>
          <a:xfrm>
            <a:off x="2574464" y="3075916"/>
            <a:ext cx="3840000" cy="1080186"/>
            <a:chOff x="985359" y="5260542"/>
            <a:chExt cx="5120000" cy="1440248"/>
          </a:xfrm>
        </p:grpSpPr>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5359" y="5260790"/>
              <a:ext cx="2560000" cy="144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5359" y="5260542"/>
              <a:ext cx="2560000" cy="144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grpSp>
      <p:sp>
        <p:nvSpPr>
          <p:cNvPr id="24" name="TextBox 23"/>
          <p:cNvSpPr txBox="1"/>
          <p:nvPr/>
        </p:nvSpPr>
        <p:spPr>
          <a:xfrm>
            <a:off x="2574466" y="1164400"/>
            <a:ext cx="4003229" cy="404085"/>
          </a:xfrm>
          <a:prstGeom prst="rect">
            <a:avLst/>
          </a:prstGeom>
          <a:noFill/>
        </p:spPr>
        <p:txBody>
          <a:bodyPr wrap="square" rtlCol="0">
            <a:spAutoFit/>
          </a:bodyPr>
          <a:lstStyle/>
          <a:p>
            <a:r>
              <a:rPr lang="en-US" sz="1013" dirty="0"/>
              <a:t>1. Insert (</a:t>
            </a:r>
            <a:r>
              <a:rPr lang="en-US" sz="1013" b="1" dirty="0"/>
              <a:t>D) Ceramic filter </a:t>
            </a:r>
            <a:r>
              <a:rPr lang="en-US" sz="1013" dirty="0"/>
              <a:t>into </a:t>
            </a:r>
            <a:r>
              <a:rPr lang="en-US" sz="1013" b="1" dirty="0"/>
              <a:t>(E) Handle</a:t>
            </a:r>
            <a:r>
              <a:rPr lang="en-US" sz="1013" dirty="0"/>
              <a:t>. Make sure the propeller side of the </a:t>
            </a:r>
            <a:r>
              <a:rPr lang="en-US" sz="1013" b="1" dirty="0"/>
              <a:t>Ceramic filter </a:t>
            </a:r>
            <a:r>
              <a:rPr lang="en-US" sz="1013" dirty="0"/>
              <a:t>goes into the </a:t>
            </a:r>
            <a:r>
              <a:rPr lang="en-US" sz="1013" b="1" dirty="0"/>
              <a:t>Handle </a:t>
            </a:r>
            <a:r>
              <a:rPr lang="en-US" sz="1013" dirty="0"/>
              <a:t>first, facing downwards. </a:t>
            </a:r>
            <a:endParaRPr lang="en-AU" sz="1013" dirty="0"/>
          </a:p>
        </p:txBody>
      </p:sp>
      <p:sp>
        <p:nvSpPr>
          <p:cNvPr id="25" name="TextBox 24"/>
          <p:cNvSpPr txBox="1"/>
          <p:nvPr/>
        </p:nvSpPr>
        <p:spPr>
          <a:xfrm>
            <a:off x="2574465" y="2659048"/>
            <a:ext cx="3840001" cy="404085"/>
          </a:xfrm>
          <a:prstGeom prst="rect">
            <a:avLst/>
          </a:prstGeom>
          <a:noFill/>
        </p:spPr>
        <p:txBody>
          <a:bodyPr wrap="square" rtlCol="0">
            <a:spAutoFit/>
          </a:bodyPr>
          <a:lstStyle/>
          <a:p>
            <a:r>
              <a:rPr lang="en-US" sz="1013" dirty="0"/>
              <a:t>2. Insert </a:t>
            </a:r>
            <a:r>
              <a:rPr lang="en-US" sz="1013" b="1" dirty="0"/>
              <a:t>(C) Water filter </a:t>
            </a:r>
            <a:r>
              <a:rPr lang="en-US" sz="1013" dirty="0"/>
              <a:t>into </a:t>
            </a:r>
            <a:r>
              <a:rPr lang="en-US" sz="1013" b="1" dirty="0"/>
              <a:t>(E) Handle</a:t>
            </a:r>
            <a:r>
              <a:rPr lang="en-US" sz="1013" dirty="0"/>
              <a:t>. Make sure the fat end of the </a:t>
            </a:r>
            <a:r>
              <a:rPr lang="en-US" sz="1013" b="1" dirty="0"/>
              <a:t>Water filter </a:t>
            </a:r>
            <a:r>
              <a:rPr lang="en-US" sz="1013" dirty="0"/>
              <a:t>goes into the </a:t>
            </a:r>
            <a:r>
              <a:rPr lang="en-US" sz="1013" b="1" dirty="0"/>
              <a:t>Handle</a:t>
            </a:r>
            <a:r>
              <a:rPr lang="en-US" sz="1013" dirty="0"/>
              <a:t> first, facing downwards.</a:t>
            </a:r>
            <a:endParaRPr lang="en-AU" sz="1013" b="1" dirty="0"/>
          </a:p>
        </p:txBody>
      </p:sp>
      <p:sp>
        <p:nvSpPr>
          <p:cNvPr id="26" name="TextBox 25"/>
          <p:cNvSpPr txBox="1"/>
          <p:nvPr/>
        </p:nvSpPr>
        <p:spPr>
          <a:xfrm>
            <a:off x="2574465" y="4162000"/>
            <a:ext cx="3840001" cy="871713"/>
          </a:xfrm>
          <a:prstGeom prst="rect">
            <a:avLst/>
          </a:prstGeom>
          <a:noFill/>
        </p:spPr>
        <p:txBody>
          <a:bodyPr wrap="square" rtlCol="0">
            <a:spAutoFit/>
          </a:bodyPr>
          <a:lstStyle/>
          <a:p>
            <a:r>
              <a:rPr lang="en-US" sz="1013" dirty="0"/>
              <a:t>3. Place </a:t>
            </a:r>
            <a:r>
              <a:rPr lang="en-US" sz="1013" b="1" dirty="0"/>
              <a:t>(H) Watering plate</a:t>
            </a:r>
            <a:r>
              <a:rPr lang="en-US" sz="1013" dirty="0"/>
              <a:t> in the </a:t>
            </a:r>
            <a:r>
              <a:rPr lang="en-US" sz="1013" b="1" dirty="0"/>
              <a:t>(I) Shower head cap</a:t>
            </a:r>
            <a:r>
              <a:rPr lang="en-US" sz="1013" dirty="0"/>
              <a:t>. Make sure the side of the </a:t>
            </a:r>
            <a:r>
              <a:rPr lang="en-US" sz="1013" b="1" dirty="0"/>
              <a:t>Watering plate </a:t>
            </a:r>
            <a:r>
              <a:rPr lang="en-US" sz="1013" dirty="0"/>
              <a:t>with the engravings faces outwards (facing down on the table as in picture). Place the (</a:t>
            </a:r>
            <a:r>
              <a:rPr lang="en-US" sz="1013" b="1" dirty="0"/>
              <a:t>G) White O-ring </a:t>
            </a:r>
            <a:r>
              <a:rPr lang="en-US" sz="1013" dirty="0"/>
              <a:t>inside onto the </a:t>
            </a:r>
            <a:r>
              <a:rPr lang="en-US" sz="1013" b="1" dirty="0"/>
              <a:t>Watering plate</a:t>
            </a:r>
            <a:r>
              <a:rPr lang="en-US" sz="1013" dirty="0"/>
              <a:t>. Make sure the fat side of the </a:t>
            </a:r>
            <a:r>
              <a:rPr lang="en-US" sz="1013" b="1" dirty="0"/>
              <a:t>White O-ring </a:t>
            </a:r>
            <a:r>
              <a:rPr lang="en-US" sz="1013" dirty="0"/>
              <a:t>faces the </a:t>
            </a:r>
            <a:r>
              <a:rPr lang="en-US" sz="1013" b="1" dirty="0"/>
              <a:t>Watering plate</a:t>
            </a:r>
            <a:r>
              <a:rPr lang="en-US" sz="1013" dirty="0"/>
              <a:t>. </a:t>
            </a:r>
            <a:endParaRPr lang="en-AU" sz="1013" b="1" dirty="0"/>
          </a:p>
        </p:txBody>
      </p:sp>
      <p:sp>
        <p:nvSpPr>
          <p:cNvPr id="27" name="TextBox 26"/>
          <p:cNvSpPr txBox="1"/>
          <p:nvPr/>
        </p:nvSpPr>
        <p:spPr>
          <a:xfrm>
            <a:off x="2574464" y="6131185"/>
            <a:ext cx="3840001" cy="715837"/>
          </a:xfrm>
          <a:prstGeom prst="rect">
            <a:avLst/>
          </a:prstGeom>
          <a:noFill/>
        </p:spPr>
        <p:txBody>
          <a:bodyPr wrap="square" rtlCol="0">
            <a:spAutoFit/>
          </a:bodyPr>
          <a:lstStyle/>
          <a:p>
            <a:r>
              <a:rPr lang="en-US" sz="1013" dirty="0"/>
              <a:t>4. Screw </a:t>
            </a:r>
            <a:r>
              <a:rPr lang="en-US" sz="1013" b="1" dirty="0"/>
              <a:t>(A) Shower head </a:t>
            </a:r>
            <a:r>
              <a:rPr lang="en-US" sz="1013" dirty="0"/>
              <a:t>onto the (</a:t>
            </a:r>
            <a:r>
              <a:rPr lang="en-US" sz="1013" b="1" dirty="0"/>
              <a:t>E) Handle</a:t>
            </a:r>
            <a:r>
              <a:rPr lang="en-US" sz="1013" dirty="0"/>
              <a:t>. Screw </a:t>
            </a:r>
            <a:r>
              <a:rPr lang="en-US" sz="1013" b="1" dirty="0"/>
              <a:t>(I) Shower head cap </a:t>
            </a:r>
            <a:r>
              <a:rPr lang="en-US" sz="1013" dirty="0"/>
              <a:t>onto the </a:t>
            </a:r>
            <a:r>
              <a:rPr lang="en-US" sz="1013" b="1" dirty="0"/>
              <a:t>Shower head</a:t>
            </a:r>
            <a:r>
              <a:rPr lang="en-US" sz="1013" dirty="0"/>
              <a:t>. Make sure the </a:t>
            </a:r>
            <a:r>
              <a:rPr lang="en-US" sz="1013" b="1" dirty="0"/>
              <a:t>(B) Top O-ring</a:t>
            </a:r>
            <a:r>
              <a:rPr lang="en-AU" sz="1013" b="1" dirty="0"/>
              <a:t> </a:t>
            </a:r>
            <a:r>
              <a:rPr lang="en-AU" sz="1013" dirty="0"/>
              <a:t>and </a:t>
            </a:r>
          </a:p>
          <a:p>
            <a:r>
              <a:rPr lang="en-US" sz="1013" b="1" dirty="0"/>
              <a:t>(F) Bottom O-ring </a:t>
            </a:r>
            <a:r>
              <a:rPr lang="en-US" sz="1013" dirty="0"/>
              <a:t>are in the place properly. Missing or damaged </a:t>
            </a:r>
          </a:p>
          <a:p>
            <a:r>
              <a:rPr lang="en-US" sz="1013" dirty="0"/>
              <a:t>O-rings may cause leaks.  </a:t>
            </a:r>
            <a:endParaRPr lang="en-AU" sz="1013" dirty="0"/>
          </a:p>
        </p:txBody>
      </p:sp>
      <p:sp>
        <p:nvSpPr>
          <p:cNvPr id="30" name="TextBox 29"/>
          <p:cNvSpPr txBox="1"/>
          <p:nvPr/>
        </p:nvSpPr>
        <p:spPr>
          <a:xfrm>
            <a:off x="212564" y="525163"/>
            <a:ext cx="3108960" cy="584775"/>
          </a:xfrm>
          <a:prstGeom prst="rect">
            <a:avLst/>
          </a:prstGeom>
          <a:noFill/>
        </p:spPr>
        <p:txBody>
          <a:bodyPr wrap="square" rtlCol="0">
            <a:spAutoFit/>
          </a:bodyPr>
          <a:lstStyle/>
          <a:p>
            <a:r>
              <a:rPr lang="en-US" altLang="ko-KR" sz="1600" b="1" dirty="0" smtClean="0"/>
              <a:t>4. Shower Head Assembly</a:t>
            </a:r>
          </a:p>
          <a:p>
            <a:r>
              <a:rPr lang="en-US" altLang="ko-KR" sz="1600" b="1" dirty="0" smtClean="0"/>
              <a:t>Instructions</a:t>
            </a:r>
          </a:p>
        </p:txBody>
      </p:sp>
      <p:sp>
        <p:nvSpPr>
          <p:cNvPr id="31" name="Rectangle 30"/>
          <p:cNvSpPr/>
          <p:nvPr/>
        </p:nvSpPr>
        <p:spPr>
          <a:xfrm>
            <a:off x="6676227" y="1039903"/>
            <a:ext cx="2388556" cy="5355312"/>
          </a:xfrm>
          <a:prstGeom prst="rect">
            <a:avLst/>
          </a:prstGeom>
        </p:spPr>
        <p:txBody>
          <a:bodyPr wrap="square">
            <a:spAutoFit/>
          </a:bodyPr>
          <a:lstStyle/>
          <a:p>
            <a:r>
              <a:rPr lang="en-US" altLang="ko-KR" dirty="0">
                <a:solidFill>
                  <a:srgbClr val="0000FF"/>
                </a:solidFill>
              </a:rPr>
              <a:t>These files are folder named:</a:t>
            </a:r>
          </a:p>
          <a:p>
            <a:r>
              <a:rPr lang="en-US" altLang="ko-KR" dirty="0">
                <a:solidFill>
                  <a:srgbClr val="0000FF"/>
                </a:solidFill>
              </a:rPr>
              <a:t>“Assembly_photos.zip” </a:t>
            </a:r>
          </a:p>
          <a:p>
            <a:endParaRPr lang="en-US" altLang="ko-KR" dirty="0">
              <a:solidFill>
                <a:srgbClr val="0000FF"/>
              </a:solidFill>
            </a:endParaRPr>
          </a:p>
          <a:p>
            <a:r>
              <a:rPr lang="en-US" altLang="ko-KR" dirty="0" smtClean="0">
                <a:solidFill>
                  <a:srgbClr val="0000FF"/>
                </a:solidFill>
              </a:rPr>
              <a:t>Related </a:t>
            </a:r>
            <a:r>
              <a:rPr lang="en-US" altLang="ko-KR" dirty="0">
                <a:solidFill>
                  <a:srgbClr val="0000FF"/>
                </a:solidFill>
              </a:rPr>
              <a:t>image files </a:t>
            </a:r>
            <a:r>
              <a:rPr lang="en-US" altLang="ko-KR" dirty="0" smtClean="0">
                <a:solidFill>
                  <a:srgbClr val="0000FF"/>
                </a:solidFill>
              </a:rPr>
              <a:t>are:   </a:t>
            </a:r>
          </a:p>
          <a:p>
            <a:r>
              <a:rPr lang="en-US" altLang="ko-KR" dirty="0" smtClean="0">
                <a:solidFill>
                  <a:srgbClr val="0000FF"/>
                </a:solidFill>
              </a:rPr>
              <a:t>1. </a:t>
            </a:r>
            <a:r>
              <a:rPr lang="en-US" altLang="ko-KR" i="1" dirty="0" smtClean="0">
                <a:solidFill>
                  <a:srgbClr val="0000FF"/>
                </a:solidFill>
              </a:rPr>
              <a:t>“Assembly1.jpg” </a:t>
            </a:r>
            <a:r>
              <a:rPr lang="en-US" altLang="ko-KR" dirty="0" smtClean="0">
                <a:solidFill>
                  <a:srgbClr val="0000FF"/>
                </a:solidFill>
              </a:rPr>
              <a:t>  </a:t>
            </a:r>
          </a:p>
          <a:p>
            <a:r>
              <a:rPr lang="en-US" altLang="ko-KR" dirty="0" smtClean="0">
                <a:solidFill>
                  <a:srgbClr val="0000FF"/>
                </a:solidFill>
              </a:rPr>
              <a:t>2. </a:t>
            </a:r>
            <a:r>
              <a:rPr lang="en-US" altLang="ko-KR" i="1" dirty="0" smtClean="0">
                <a:solidFill>
                  <a:srgbClr val="0000FF"/>
                </a:solidFill>
              </a:rPr>
              <a:t>“</a:t>
            </a:r>
            <a:r>
              <a:rPr lang="en-US" altLang="ko-KR" i="1" dirty="0">
                <a:solidFill>
                  <a:srgbClr val="0000FF"/>
                </a:solidFill>
              </a:rPr>
              <a:t>Assembly</a:t>
            </a:r>
            <a:r>
              <a:rPr lang="en-US" altLang="ko-KR" i="1" dirty="0" smtClean="0">
                <a:solidFill>
                  <a:srgbClr val="0000FF"/>
                </a:solidFill>
              </a:rPr>
              <a:t>2.jpg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3. </a:t>
            </a:r>
            <a:r>
              <a:rPr lang="en-US" altLang="ko-KR" i="1" dirty="0" smtClean="0">
                <a:solidFill>
                  <a:srgbClr val="0000FF"/>
                </a:solidFill>
              </a:rPr>
              <a:t>“</a:t>
            </a:r>
            <a:r>
              <a:rPr lang="en-US" altLang="ko-KR" i="1" dirty="0">
                <a:solidFill>
                  <a:srgbClr val="0000FF"/>
                </a:solidFill>
              </a:rPr>
              <a:t>Assembly</a:t>
            </a:r>
            <a:r>
              <a:rPr lang="en-US" altLang="ko-KR" i="1" dirty="0" smtClean="0">
                <a:solidFill>
                  <a:srgbClr val="0000FF"/>
                </a:solidFill>
              </a:rPr>
              <a:t>3.jpg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4. </a:t>
            </a:r>
            <a:r>
              <a:rPr lang="en-US" altLang="ko-KR" i="1" dirty="0" smtClean="0">
                <a:solidFill>
                  <a:srgbClr val="0000FF"/>
                </a:solidFill>
              </a:rPr>
              <a:t>“</a:t>
            </a:r>
            <a:r>
              <a:rPr lang="en-US" altLang="ko-KR" i="1" dirty="0">
                <a:solidFill>
                  <a:srgbClr val="0000FF"/>
                </a:solidFill>
              </a:rPr>
              <a:t>Assembly</a:t>
            </a:r>
            <a:r>
              <a:rPr lang="en-US" altLang="ko-KR" i="1" dirty="0" smtClean="0">
                <a:solidFill>
                  <a:srgbClr val="0000FF"/>
                </a:solidFill>
              </a:rPr>
              <a:t>4.jpg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5.</a:t>
            </a:r>
            <a:r>
              <a:rPr lang="en-US" altLang="ko-KR" i="1" dirty="0">
                <a:solidFill>
                  <a:srgbClr val="0000FF"/>
                </a:solidFill>
              </a:rPr>
              <a:t> </a:t>
            </a:r>
            <a:r>
              <a:rPr lang="en-US" altLang="ko-KR" i="1" dirty="0" smtClean="0">
                <a:solidFill>
                  <a:srgbClr val="0000FF"/>
                </a:solidFill>
              </a:rPr>
              <a:t>“</a:t>
            </a:r>
            <a:r>
              <a:rPr lang="en-US" altLang="ko-KR" i="1" dirty="0">
                <a:solidFill>
                  <a:srgbClr val="0000FF"/>
                </a:solidFill>
              </a:rPr>
              <a:t>Assembly</a:t>
            </a:r>
            <a:r>
              <a:rPr lang="en-US" altLang="ko-KR" i="1" dirty="0" smtClean="0">
                <a:solidFill>
                  <a:srgbClr val="0000FF"/>
                </a:solidFill>
              </a:rPr>
              <a:t>5.jpg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6.</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Assembly6.jpg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r>
              <a:rPr lang="en-US" altLang="ko-KR" dirty="0" smtClean="0">
                <a:solidFill>
                  <a:srgbClr val="0000FF"/>
                </a:solidFill>
              </a:rPr>
              <a:t>7.</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Assembly7.jpg</a:t>
            </a:r>
            <a:r>
              <a:rPr lang="en-US" altLang="ko-KR" i="1" dirty="0">
                <a:solidFill>
                  <a:srgbClr val="0000FF"/>
                </a:solidFill>
              </a:rPr>
              <a:t>” </a:t>
            </a:r>
            <a:r>
              <a:rPr lang="en-US" altLang="ko-KR" dirty="0">
                <a:solidFill>
                  <a:srgbClr val="0000FF"/>
                </a:solidFill>
              </a:rPr>
              <a:t>  </a:t>
            </a:r>
          </a:p>
          <a:p>
            <a:r>
              <a:rPr lang="en-US" altLang="ko-KR" dirty="0" smtClean="0">
                <a:solidFill>
                  <a:srgbClr val="0000FF"/>
                </a:solidFill>
              </a:rPr>
              <a:t>8.</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Assembly8.jpg</a:t>
            </a:r>
            <a:r>
              <a:rPr lang="en-US" altLang="ko-KR" i="1" dirty="0">
                <a:solidFill>
                  <a:srgbClr val="0000FF"/>
                </a:solidFill>
              </a:rPr>
              <a:t>” </a:t>
            </a:r>
            <a:r>
              <a:rPr lang="en-US" altLang="ko-KR" dirty="0">
                <a:solidFill>
                  <a:srgbClr val="0000FF"/>
                </a:solidFill>
              </a:rPr>
              <a:t>  </a:t>
            </a:r>
          </a:p>
          <a:p>
            <a:r>
              <a:rPr lang="en-US" altLang="ko-KR" dirty="0" smtClean="0">
                <a:solidFill>
                  <a:srgbClr val="0000FF"/>
                </a:solidFill>
              </a:rPr>
              <a:t>9.</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Assembly9.jpg</a:t>
            </a:r>
            <a:r>
              <a:rPr lang="en-US" altLang="ko-KR" i="1" dirty="0">
                <a:solidFill>
                  <a:srgbClr val="0000FF"/>
                </a:solidFill>
              </a:rPr>
              <a:t>” </a:t>
            </a:r>
            <a:r>
              <a:rPr lang="en-US" altLang="ko-KR" dirty="0">
                <a:solidFill>
                  <a:srgbClr val="0000FF"/>
                </a:solidFill>
              </a:rPr>
              <a:t>  </a:t>
            </a:r>
          </a:p>
          <a:p>
            <a:r>
              <a:rPr lang="en-US" altLang="ko-KR" dirty="0" smtClean="0">
                <a:solidFill>
                  <a:srgbClr val="0000FF"/>
                </a:solidFill>
              </a:rPr>
              <a:t>10.</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Assembly10.jpg</a:t>
            </a:r>
            <a:r>
              <a:rPr lang="en-US" altLang="ko-KR" i="1" dirty="0">
                <a:solidFill>
                  <a:srgbClr val="0000FF"/>
                </a:solidFill>
              </a:rPr>
              <a:t>” </a:t>
            </a:r>
            <a:r>
              <a:rPr lang="en-US" altLang="ko-KR" dirty="0">
                <a:solidFill>
                  <a:srgbClr val="0000FF"/>
                </a:solidFill>
              </a:rPr>
              <a:t>  </a:t>
            </a:r>
          </a:p>
          <a:p>
            <a:r>
              <a:rPr lang="en-US" altLang="ko-KR" dirty="0" smtClean="0">
                <a:solidFill>
                  <a:srgbClr val="0000FF"/>
                </a:solidFill>
              </a:rPr>
              <a:t>11.</a:t>
            </a:r>
            <a:r>
              <a:rPr lang="en-US" altLang="ko-KR" i="1" dirty="0" smtClean="0">
                <a:solidFill>
                  <a:srgbClr val="0000FF"/>
                </a:solidFill>
              </a:rPr>
              <a:t> </a:t>
            </a:r>
            <a:r>
              <a:rPr lang="en-US" altLang="ko-KR" i="1" dirty="0">
                <a:solidFill>
                  <a:srgbClr val="0000FF"/>
                </a:solidFill>
              </a:rPr>
              <a:t>“</a:t>
            </a:r>
            <a:r>
              <a:rPr lang="en-US" altLang="ko-KR" i="1" dirty="0" smtClean="0">
                <a:solidFill>
                  <a:srgbClr val="0000FF"/>
                </a:solidFill>
              </a:rPr>
              <a:t>Assembly11.jpg</a:t>
            </a:r>
            <a:r>
              <a:rPr lang="en-US" altLang="ko-KR" i="1" dirty="0">
                <a:solidFill>
                  <a:srgbClr val="0000FF"/>
                </a:solidFill>
              </a:rPr>
              <a:t>” </a:t>
            </a:r>
            <a:r>
              <a:rPr lang="en-US" altLang="ko-KR" dirty="0">
                <a:solidFill>
                  <a:srgbClr val="0000FF"/>
                </a:solidFill>
              </a:rPr>
              <a:t> </a:t>
            </a:r>
            <a:endParaRPr lang="en-US" altLang="ko-KR" dirty="0" smtClean="0">
              <a:solidFill>
                <a:srgbClr val="0000FF"/>
              </a:solidFill>
            </a:endParaRPr>
          </a:p>
          <a:p>
            <a:endParaRPr lang="en-US" altLang="ko-KR" dirty="0">
              <a:solidFill>
                <a:srgbClr val="0000FF"/>
              </a:solidFill>
            </a:endParaRPr>
          </a:p>
          <a:p>
            <a:endParaRPr lang="en-US" altLang="ko-KR" dirty="0">
              <a:solidFill>
                <a:srgbClr val="0000FF"/>
              </a:solidFill>
            </a:endParaRPr>
          </a:p>
          <a:p>
            <a:endParaRPr lang="en-US" altLang="ko-KR" b="1" dirty="0">
              <a:solidFill>
                <a:srgbClr val="0000FF"/>
              </a:solidFill>
            </a:endParaRPr>
          </a:p>
        </p:txBody>
      </p:sp>
      <p:pic>
        <p:nvPicPr>
          <p:cNvPr id="32" name="Picture 31"/>
          <p:cNvPicPr/>
          <p:nvPr/>
        </p:nvPicPr>
        <p:blipFill>
          <a:blip r:embed="rId8"/>
          <a:stretch>
            <a:fillRect/>
          </a:stretch>
        </p:blipFill>
        <p:spPr>
          <a:xfrm>
            <a:off x="212564" y="1357076"/>
            <a:ext cx="2187803" cy="1361403"/>
          </a:xfrm>
          <a:prstGeom prst="rect">
            <a:avLst/>
          </a:prstGeom>
          <a:ln w="6350" cap="sq">
            <a:solidFill>
              <a:schemeClr val="bg1">
                <a:lumMod val="50000"/>
              </a:schemeClr>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86745" y="1539831"/>
            <a:ext cx="455496" cy="540000"/>
          </a:xfrm>
          <a:prstGeom prst="rect">
            <a:avLst/>
          </a:prstGeom>
        </p:spPr>
      </p:pic>
      <p:pic>
        <p:nvPicPr>
          <p:cNvPr id="3" name="Picture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33738" y="2161264"/>
            <a:ext cx="551969" cy="468000"/>
          </a:xfrm>
          <a:prstGeom prst="rect">
            <a:avLst/>
          </a:prstGeom>
        </p:spPr>
      </p:pic>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74464" y="5038216"/>
            <a:ext cx="1920000" cy="108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94464" y="5051185"/>
            <a:ext cx="1920000" cy="1080000"/>
          </a:xfrm>
          <a:prstGeom prst="rect">
            <a:avLst/>
          </a:prstGeom>
          <a:ln w="127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9650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5693866"/>
          </a:xfrm>
          <a:prstGeom prst="rect">
            <a:avLst/>
          </a:prstGeom>
          <a:noFill/>
        </p:spPr>
        <p:txBody>
          <a:bodyPr wrap="square" rtlCol="0">
            <a:spAutoFit/>
          </a:bodyPr>
          <a:lstStyle/>
          <a:p>
            <a:r>
              <a:rPr lang="en-US" altLang="ko-KR" sz="1600" b="1" dirty="0" smtClean="0"/>
              <a:t>5. Maintenance</a:t>
            </a:r>
          </a:p>
          <a:p>
            <a:endParaRPr lang="en-US" altLang="ko-KR" sz="1200" b="1" dirty="0"/>
          </a:p>
          <a:p>
            <a:r>
              <a:rPr lang="en-AU" sz="1400" dirty="0"/>
              <a:t>It is recommended that you regularly clean your shower head to prevent blockage and/or damages. Regular maintenance will also ensure optimal water pressure level. The frequency of your maintenance routine should vary depending on the quality of water in your location.</a:t>
            </a:r>
          </a:p>
          <a:p>
            <a:r>
              <a:rPr lang="en-AU" sz="1400" dirty="0"/>
              <a:t> </a:t>
            </a:r>
          </a:p>
          <a:p>
            <a:r>
              <a:rPr lang="en-AU" sz="1400" dirty="0"/>
              <a:t>Because the photo-etched holes are very fine, lack of maintenance can cause build-up of lime, calcium and other particles in the holes. This can cause water pressure to exceed product specifications, leading to failures such as cracked parts, leaks, buckled shower plate, etc. </a:t>
            </a:r>
          </a:p>
          <a:p>
            <a:r>
              <a:rPr lang="en-AU" sz="1400" dirty="0"/>
              <a:t> </a:t>
            </a:r>
          </a:p>
          <a:p>
            <a:r>
              <a:rPr lang="en-AU" sz="1400" dirty="0"/>
              <a:t>To correctly maintain your product, simply disassemble the shower head and follow the instructions below. </a:t>
            </a:r>
          </a:p>
          <a:p>
            <a:r>
              <a:rPr lang="en-AU" sz="1400" dirty="0"/>
              <a:t> </a:t>
            </a:r>
          </a:p>
          <a:p>
            <a:r>
              <a:rPr lang="en-AU" sz="1400" dirty="0"/>
              <a:t>1. The ceramic filter is semi-permanent and will not need replacement if maintained correctly and if it is not damaged physically.  Wash the ceramic filter under warm water and give it a good shake while rinsing to remove any build-up of dirt and other contaminants. </a:t>
            </a:r>
          </a:p>
          <a:p>
            <a:r>
              <a:rPr lang="en-AU" sz="1400" dirty="0"/>
              <a:t>2. To clean the watering plate: </a:t>
            </a:r>
          </a:p>
          <a:p>
            <a:r>
              <a:rPr lang="en-AU" sz="1400" dirty="0"/>
              <a:t>    - Soak the watering plate in a bowl filled with white vinegar or fresh Coke</a:t>
            </a:r>
          </a:p>
          <a:p>
            <a:r>
              <a:rPr lang="en-AU" sz="1400" dirty="0"/>
              <a:t>    -  Cover the bowl with plastic wrap</a:t>
            </a:r>
          </a:p>
          <a:p>
            <a:r>
              <a:rPr lang="en-AU" sz="1400" dirty="0"/>
              <a:t>    -  Leave if for several hours, or overnight or longer if build-up is severe </a:t>
            </a:r>
          </a:p>
          <a:p>
            <a:r>
              <a:rPr lang="en-AU" sz="1400" dirty="0"/>
              <a:t>    - Minerals, lime, calcium and other build-ups will dissolve away from the holes </a:t>
            </a:r>
          </a:p>
          <a:p>
            <a:r>
              <a:rPr lang="en-AU" sz="1400" dirty="0"/>
              <a:t>    - Rinse the watering plate with cold water </a:t>
            </a:r>
          </a:p>
          <a:p>
            <a:r>
              <a:rPr lang="en-AU" sz="1400" dirty="0"/>
              <a:t>3. Wash other parts of the shower head and assemble back together, making sure all the components are placed correctly. (See “Assembly Instructions” for detailed information) </a:t>
            </a:r>
          </a:p>
          <a:p>
            <a:r>
              <a:rPr lang="en-AU" sz="1400" dirty="0"/>
              <a:t>4. The water filter can be replaced when dirty, or when the water pressure drops remarkably. Replacement cycles should vary depending on the amount of water consumed, water pressure, quality of the water in your location, etc. Average replacement cycle is once every 3 months</a:t>
            </a:r>
            <a:r>
              <a:rPr lang="en-AU" sz="1400" dirty="0" smtClean="0"/>
              <a:t>.</a:t>
            </a:r>
            <a:endParaRPr lang="en-AU" sz="1400" dirty="0"/>
          </a:p>
        </p:txBody>
      </p:sp>
    </p:spTree>
    <p:extLst>
      <p:ext uri="{BB962C8B-B14F-4D97-AF65-F5344CB8AC3E}">
        <p14:creationId xmlns:p14="http://schemas.microsoft.com/office/powerpoint/2010/main" val="2584590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5447645"/>
          </a:xfrm>
          <a:prstGeom prst="rect">
            <a:avLst/>
          </a:prstGeom>
          <a:noFill/>
        </p:spPr>
        <p:txBody>
          <a:bodyPr wrap="square" rtlCol="0">
            <a:spAutoFit/>
          </a:bodyPr>
          <a:lstStyle/>
          <a:p>
            <a:r>
              <a:rPr lang="en-US" altLang="ko-KR" sz="1600" b="1" dirty="0" smtClean="0"/>
              <a:t>6. Important</a:t>
            </a:r>
          </a:p>
          <a:p>
            <a:endParaRPr lang="en-US" altLang="ko-KR" sz="1200" b="1" dirty="0"/>
          </a:p>
          <a:p>
            <a:pPr lvl="0"/>
            <a:r>
              <a:rPr lang="en-AU" dirty="0"/>
              <a:t>Please read the manual before use, and follow the maintenance guidelines regularly to avoid possible damages or failures </a:t>
            </a:r>
          </a:p>
          <a:p>
            <a:pPr lvl="0"/>
            <a:r>
              <a:rPr lang="en-AU" dirty="0"/>
              <a:t>Do not soak the shower head in water for a long time.</a:t>
            </a:r>
          </a:p>
          <a:p>
            <a:pPr lvl="0"/>
            <a:r>
              <a:rPr lang="en-AU" dirty="0"/>
              <a:t>Do not use this product with hot water over 70</a:t>
            </a:r>
            <a:r>
              <a:rPr lang="ko-KR" altLang="en-US" dirty="0"/>
              <a:t>℃</a:t>
            </a:r>
            <a:r>
              <a:rPr lang="en-AU" dirty="0"/>
              <a:t>.</a:t>
            </a:r>
          </a:p>
          <a:p>
            <a:pPr lvl="0"/>
            <a:r>
              <a:rPr lang="en-AU" dirty="0"/>
              <a:t>Some metal pieces may have sharp edges. Please exercise care when assembling. </a:t>
            </a:r>
          </a:p>
          <a:p>
            <a:pPr lvl="0"/>
            <a:r>
              <a:rPr lang="en-AU" dirty="0"/>
              <a:t>Gravity Fed users or users with under 100kpa water pressure in the region may not see improvements in their water pressure and/or may see fluctuations in the water temperature. Users with instantaneous hot water system may also see fluctuations in their water temperature. </a:t>
            </a:r>
            <a:endParaRPr lang="en-AU" dirty="0" smtClean="0"/>
          </a:p>
          <a:p>
            <a:pPr lvl="0"/>
            <a:endParaRPr lang="en-US" dirty="0"/>
          </a:p>
          <a:p>
            <a:endParaRPr lang="en-AU" sz="1600" b="1" dirty="0" smtClean="0"/>
          </a:p>
          <a:p>
            <a:r>
              <a:rPr lang="en-AU" sz="1600" b="1" dirty="0" smtClean="0"/>
              <a:t>7. Specifications</a:t>
            </a:r>
            <a:endParaRPr lang="en-AU" sz="1600" dirty="0"/>
          </a:p>
          <a:p>
            <a:r>
              <a:rPr lang="en-AU" dirty="0"/>
              <a:t> </a:t>
            </a:r>
          </a:p>
          <a:p>
            <a:pPr lvl="0"/>
            <a:r>
              <a:rPr lang="en-AU" dirty="0"/>
              <a:t>Materials: Heat-resistant PC</a:t>
            </a:r>
          </a:p>
          <a:p>
            <a:pPr lvl="0"/>
            <a:r>
              <a:rPr lang="en-AU" dirty="0"/>
              <a:t>Recommended temperature: 0 ~ 70</a:t>
            </a:r>
            <a:r>
              <a:rPr lang="ko-KR" altLang="en-US" dirty="0"/>
              <a:t>℃</a:t>
            </a:r>
            <a:endParaRPr lang="en-AU" dirty="0"/>
          </a:p>
          <a:p>
            <a:pPr lvl="0"/>
            <a:r>
              <a:rPr lang="en-AU" dirty="0"/>
              <a:t>Watering plate holes: Ø 0.20 / 412EA</a:t>
            </a:r>
          </a:p>
          <a:p>
            <a:pPr lvl="0"/>
            <a:r>
              <a:rPr lang="en-AU" dirty="0"/>
              <a:t>Made in Korea</a:t>
            </a:r>
          </a:p>
          <a:p>
            <a:pPr lvl="0"/>
            <a:endParaRPr lang="en-AU" dirty="0"/>
          </a:p>
        </p:txBody>
      </p:sp>
    </p:spTree>
    <p:extLst>
      <p:ext uri="{BB962C8B-B14F-4D97-AF65-F5344CB8AC3E}">
        <p14:creationId xmlns:p14="http://schemas.microsoft.com/office/powerpoint/2010/main" val="376958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5726" y="526079"/>
            <a:ext cx="8508274" cy="338554"/>
          </a:xfrm>
          <a:prstGeom prst="rect">
            <a:avLst/>
          </a:prstGeom>
          <a:noFill/>
        </p:spPr>
        <p:txBody>
          <a:bodyPr wrap="square" rtlCol="0">
            <a:spAutoFit/>
          </a:bodyPr>
          <a:lstStyle/>
          <a:p>
            <a:r>
              <a:rPr lang="en-US" altLang="ko-KR" sz="1600" b="1" dirty="0" smtClean="0"/>
              <a:t>8. Patents and Certifications</a:t>
            </a:r>
          </a:p>
        </p:txBody>
      </p:sp>
      <p:pic>
        <p:nvPicPr>
          <p:cNvPr id="4" name="Picture 3"/>
          <p:cNvPicPr>
            <a:picLocks noChangeAspect="1"/>
          </p:cNvPicPr>
          <p:nvPr/>
        </p:nvPicPr>
        <p:blipFill>
          <a:blip r:embed="rId2"/>
          <a:stretch>
            <a:fillRect/>
          </a:stretch>
        </p:blipFill>
        <p:spPr>
          <a:xfrm>
            <a:off x="909306" y="1117181"/>
            <a:ext cx="3913693" cy="3600000"/>
          </a:xfrm>
          <a:prstGeom prst="rect">
            <a:avLst/>
          </a:prstGeom>
        </p:spPr>
      </p:pic>
      <p:sp>
        <p:nvSpPr>
          <p:cNvPr id="6" name="Rectangle 5"/>
          <p:cNvSpPr/>
          <p:nvPr/>
        </p:nvSpPr>
        <p:spPr>
          <a:xfrm>
            <a:off x="5805370" y="2178517"/>
            <a:ext cx="2388556" cy="1477328"/>
          </a:xfrm>
          <a:prstGeom prst="rect">
            <a:avLst/>
          </a:prstGeom>
        </p:spPr>
        <p:txBody>
          <a:bodyPr wrap="square">
            <a:spAutoFit/>
          </a:bodyPr>
          <a:lstStyle/>
          <a:p>
            <a:r>
              <a:rPr lang="en-US" altLang="ko-KR" dirty="0">
                <a:solidFill>
                  <a:srgbClr val="0000FF"/>
                </a:solidFill>
              </a:rPr>
              <a:t> The image files for </a:t>
            </a:r>
            <a:r>
              <a:rPr lang="en-US" altLang="ko-KR" dirty="0" smtClean="0">
                <a:solidFill>
                  <a:srgbClr val="0000FF"/>
                </a:solidFill>
              </a:rPr>
              <a:t>these </a:t>
            </a:r>
            <a:r>
              <a:rPr lang="en-US" altLang="ko-KR" dirty="0">
                <a:solidFill>
                  <a:srgbClr val="0000FF"/>
                </a:solidFill>
              </a:rPr>
              <a:t>5 logos are in the file named </a:t>
            </a:r>
            <a:r>
              <a:rPr lang="en-US" altLang="ko-KR" i="1" dirty="0">
                <a:solidFill>
                  <a:srgbClr val="0000FF"/>
                </a:solidFill>
              </a:rPr>
              <a:t>“Logos.zip”</a:t>
            </a:r>
            <a:endParaRPr lang="en-AU" dirty="0">
              <a:solidFill>
                <a:srgbClr val="0000FF"/>
              </a:solidFill>
            </a:endParaRPr>
          </a:p>
          <a:p>
            <a:endParaRPr lang="en-US" altLang="ko-KR" dirty="0">
              <a:solidFill>
                <a:srgbClr val="0000FF"/>
              </a:solidFill>
            </a:endParaRPr>
          </a:p>
          <a:p>
            <a:endParaRPr lang="en-US" altLang="ko-KR" b="1" dirty="0">
              <a:solidFill>
                <a:srgbClr val="0000FF"/>
              </a:solidFill>
            </a:endParaRPr>
          </a:p>
        </p:txBody>
      </p:sp>
    </p:spTree>
    <p:extLst>
      <p:ext uri="{BB962C8B-B14F-4D97-AF65-F5344CB8AC3E}">
        <p14:creationId xmlns:p14="http://schemas.microsoft.com/office/powerpoint/2010/main" val="362189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5726" y="526079"/>
            <a:ext cx="8508274" cy="6124754"/>
          </a:xfrm>
          <a:prstGeom prst="rect">
            <a:avLst/>
          </a:prstGeom>
          <a:noFill/>
        </p:spPr>
        <p:txBody>
          <a:bodyPr wrap="square" rtlCol="0">
            <a:spAutoFit/>
          </a:bodyPr>
          <a:lstStyle/>
          <a:p>
            <a:r>
              <a:rPr lang="en-US" altLang="ko-KR" sz="1600" b="1" dirty="0"/>
              <a:t>9</a:t>
            </a:r>
            <a:r>
              <a:rPr lang="en-US" altLang="ko-KR" sz="1600" b="1" dirty="0" smtClean="0"/>
              <a:t>. Warranty</a:t>
            </a:r>
          </a:p>
          <a:p>
            <a:endParaRPr lang="en-US" altLang="ko-KR" sz="1200" b="1" dirty="0"/>
          </a:p>
          <a:p>
            <a:pPr lvl="0"/>
            <a:r>
              <a:rPr lang="en-US" sz="1400" dirty="0" smtClean="0"/>
              <a:t>This warranty is limited to </a:t>
            </a:r>
            <a:r>
              <a:rPr lang="en-US" sz="1400" dirty="0" err="1" smtClean="0"/>
              <a:t>Quoss</a:t>
            </a:r>
            <a:r>
              <a:rPr lang="en-US" sz="1400" dirty="0" smtClean="0"/>
              <a:t> products purchased within the Commonwealth of Australia. Defects caused by improper care of the product or failure to observe any one or more of the installation instructions will not be covered by </a:t>
            </a:r>
            <a:r>
              <a:rPr lang="en-US" sz="1400" dirty="0" err="1" smtClean="0"/>
              <a:t>Quoss</a:t>
            </a:r>
            <a:r>
              <a:rPr lang="en-US" sz="1400" dirty="0" smtClean="0"/>
              <a:t> warranty. All warranty claims should be directed to </a:t>
            </a:r>
            <a:r>
              <a:rPr lang="en-US" sz="1400" dirty="0" err="1" smtClean="0"/>
              <a:t>Quoss</a:t>
            </a:r>
            <a:r>
              <a:rPr lang="en-US" sz="1400" dirty="0" smtClean="0"/>
              <a:t>. We do not assume any responsibility for errors/faults or any damages occurring from installation. Our warranty does not include any installation or uninstallation costs. </a:t>
            </a:r>
          </a:p>
          <a:p>
            <a:pPr lvl="0"/>
            <a:endParaRPr lang="en-US" sz="1400" dirty="0"/>
          </a:p>
          <a:p>
            <a:pPr lvl="0"/>
            <a:r>
              <a:rPr lang="en-US" sz="1400" dirty="0" smtClean="0"/>
              <a:t>The </a:t>
            </a:r>
            <a:r>
              <a:rPr lang="en-US" sz="1400" dirty="0" err="1" smtClean="0"/>
              <a:t>Quoss</a:t>
            </a:r>
            <a:r>
              <a:rPr lang="en-US" sz="1400" dirty="0" smtClean="0"/>
              <a:t> warranty shall be void for the following reasons: </a:t>
            </a:r>
          </a:p>
          <a:p>
            <a:pPr lvl="0"/>
            <a:r>
              <a:rPr lang="en-US" sz="1400" dirty="0"/>
              <a:t> </a:t>
            </a:r>
            <a:r>
              <a:rPr lang="en-US" sz="1400" dirty="0" smtClean="0"/>
              <a:t>- Inability to provide proof of purchase or equivalent documentation </a:t>
            </a:r>
          </a:p>
          <a:p>
            <a:pPr lvl="0"/>
            <a:r>
              <a:rPr lang="en-US" sz="1400" dirty="0"/>
              <a:t> </a:t>
            </a:r>
            <a:r>
              <a:rPr lang="en-US" sz="1400" dirty="0" smtClean="0"/>
              <a:t>- Products not installed by relevant National Standards and State Regulations</a:t>
            </a:r>
          </a:p>
          <a:p>
            <a:pPr lvl="0"/>
            <a:r>
              <a:rPr lang="en-US" sz="1400" dirty="0"/>
              <a:t> </a:t>
            </a:r>
            <a:r>
              <a:rPr lang="en-US" sz="1400" dirty="0" smtClean="0"/>
              <a:t>- Products not installed/used in accordance with the manufacturer’s installation instructions</a:t>
            </a:r>
          </a:p>
          <a:p>
            <a:pPr lvl="0"/>
            <a:r>
              <a:rPr lang="en-US" sz="1400" dirty="0"/>
              <a:t> </a:t>
            </a:r>
            <a:r>
              <a:rPr lang="en-US" sz="1400" dirty="0" smtClean="0"/>
              <a:t>- Products used for incorrect applications</a:t>
            </a:r>
          </a:p>
          <a:p>
            <a:pPr lvl="0"/>
            <a:r>
              <a:rPr lang="en-US" sz="1400" dirty="0"/>
              <a:t> </a:t>
            </a:r>
            <a:r>
              <a:rPr lang="en-US" sz="1400" dirty="0" smtClean="0"/>
              <a:t>- Service repairs or with non-standard replacement parts previously undertaken without </a:t>
            </a:r>
          </a:p>
          <a:p>
            <a:pPr lvl="0"/>
            <a:r>
              <a:rPr lang="en-US" sz="1400" dirty="0"/>
              <a:t> </a:t>
            </a:r>
            <a:r>
              <a:rPr lang="en-US" sz="1400" dirty="0" smtClean="0"/>
              <a:t>   written approval from </a:t>
            </a:r>
            <a:r>
              <a:rPr lang="en-US" sz="1400" dirty="0" err="1" smtClean="0"/>
              <a:t>Quoss</a:t>
            </a:r>
            <a:endParaRPr lang="en-US" sz="1400" dirty="0" smtClean="0"/>
          </a:p>
          <a:p>
            <a:pPr lvl="0"/>
            <a:r>
              <a:rPr lang="en-US" sz="1400" dirty="0"/>
              <a:t> </a:t>
            </a:r>
            <a:r>
              <a:rPr lang="en-US" sz="1400" dirty="0" smtClean="0"/>
              <a:t>- Damage to product by accidently dropping during and or after installation </a:t>
            </a:r>
          </a:p>
          <a:p>
            <a:pPr lvl="0"/>
            <a:endParaRPr lang="en-US" sz="1400" dirty="0"/>
          </a:p>
          <a:p>
            <a:pPr lvl="0"/>
            <a:r>
              <a:rPr lang="en-US" sz="1400" dirty="0" smtClean="0"/>
              <a:t>This product is warranted for 3 years from the date of purchase of the product.</a:t>
            </a:r>
            <a:br>
              <a:rPr lang="en-US" sz="1400" dirty="0" smtClean="0"/>
            </a:br>
            <a:r>
              <a:rPr lang="en-US" sz="1400" dirty="0" smtClean="0"/>
              <a:t>Use nonabrasive cleansers when you clean the shower head in order not to damage surface.</a:t>
            </a:r>
          </a:p>
          <a:p>
            <a:pPr lvl="0"/>
            <a:r>
              <a:rPr lang="en-US" sz="1400" dirty="0" smtClean="0"/>
              <a:t>Warranty does not cover damage from incorrect cleaning practices. </a:t>
            </a:r>
          </a:p>
          <a:p>
            <a:pPr lvl="0"/>
            <a:endParaRPr lang="en-US" sz="1400" dirty="0"/>
          </a:p>
          <a:p>
            <a:pPr lvl="0"/>
            <a:r>
              <a:rPr lang="en-US" sz="1400" dirty="0" smtClean="0"/>
              <a:t>Our goods come with guarantees that cannot be excluded under the Australian Consumer Law. You are entitled to a replacement or refund for a major failure and for compensation for any other reasonably foreseeable loss or damage. You are also entitled to have the goods repaired if the goods fail to be acceptable quality and the failure does not amount to a major failure.</a:t>
            </a:r>
          </a:p>
          <a:p>
            <a:pPr lvl="0"/>
            <a:endParaRPr lang="en-US" sz="1400" dirty="0"/>
          </a:p>
          <a:p>
            <a:pPr lvl="0"/>
            <a:r>
              <a:rPr lang="en-US" sz="1400" dirty="0" err="1" smtClean="0"/>
              <a:t>Quoss</a:t>
            </a:r>
            <a:r>
              <a:rPr lang="en-US" sz="1400" dirty="0" smtClean="0"/>
              <a:t> product designs, functions and specifications are constantly updated. The information on this package may be out of date, inaccurate or incomplete to current </a:t>
            </a:r>
            <a:r>
              <a:rPr lang="en-US" sz="1400" dirty="0" err="1" smtClean="0"/>
              <a:t>Quoss</a:t>
            </a:r>
            <a:r>
              <a:rPr lang="en-US" sz="1400" dirty="0" smtClean="0"/>
              <a:t> lines when you access it. </a:t>
            </a:r>
            <a:endParaRPr lang="en-AU" sz="1400" dirty="0"/>
          </a:p>
        </p:txBody>
      </p:sp>
    </p:spTree>
    <p:extLst>
      <p:ext uri="{BB962C8B-B14F-4D97-AF65-F5344CB8AC3E}">
        <p14:creationId xmlns:p14="http://schemas.microsoft.com/office/powerpoint/2010/main" val="3806503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529</TotalTime>
  <Words>948</Words>
  <Application>Microsoft Office PowerPoint</Application>
  <PresentationFormat>On-screen Show (4:3)</PresentationFormat>
  <Paragraphs>139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맑은 고딕</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Kim</dc:creator>
  <cp:lastModifiedBy>Jessica Kim</cp:lastModifiedBy>
  <cp:revision>152</cp:revision>
  <dcterms:created xsi:type="dcterms:W3CDTF">2016-01-07T22:17:32Z</dcterms:created>
  <dcterms:modified xsi:type="dcterms:W3CDTF">2016-01-11T05:50:06Z</dcterms:modified>
</cp:coreProperties>
</file>